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9"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75" d="100"/>
          <a:sy n="75" d="100"/>
        </p:scale>
        <p:origin x="-10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310C4D-7275-4F0F-B57D-1B3E0AD2B105}" type="datetimeFigureOut">
              <a:rPr lang="en-US" smtClean="0"/>
              <a:pPr/>
              <a:t>5/17/2009</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9BA50-00F1-4C6C-9D7A-1343D18DBB99}" type="slidenum">
              <a:rPr lang="en-AU" smtClean="0"/>
              <a:pPr/>
              <a:t>‹#›</a:t>
            </a:fld>
            <a:endParaRPr lang="en-A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0C9E10-8F15-4E8B-98D8-BA726D7E547B}" type="datetimeFigureOut">
              <a:rPr lang="en-US" smtClean="0"/>
              <a:pPr/>
              <a:t>5/17/2009</a:t>
            </a:fld>
            <a:endParaRPr lang="en-AU"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AU"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DD19D28-52FA-4818-8514-9026824D98DE}" type="slidenum">
              <a:rPr lang="en-AU" smtClean="0"/>
              <a:pPr/>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0C9E10-8F15-4E8B-98D8-BA726D7E547B}" type="datetimeFigureOut">
              <a:rPr lang="en-US" smtClean="0"/>
              <a:pPr/>
              <a:t>5/17/2009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DD19D28-52FA-4818-8514-9026824D98DE}"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40C9E10-8F15-4E8B-98D8-BA726D7E547B}" type="datetimeFigureOut">
              <a:rPr lang="en-US" smtClean="0"/>
              <a:pPr/>
              <a:t>5/17/2009</a:t>
            </a:fld>
            <a:endParaRPr lang="en-AU" dirty="0"/>
          </a:p>
        </p:txBody>
      </p:sp>
      <p:sp>
        <p:nvSpPr>
          <p:cNvPr id="5" name="Footer Placeholder 4"/>
          <p:cNvSpPr>
            <a:spLocks noGrp="1"/>
          </p:cNvSpPr>
          <p:nvPr>
            <p:ph type="ftr" sz="quarter" idx="11"/>
          </p:nvPr>
        </p:nvSpPr>
        <p:spPr>
          <a:xfrm>
            <a:off x="457201" y="6248207"/>
            <a:ext cx="5573483" cy="365125"/>
          </a:xfrm>
        </p:spPr>
        <p:txBody>
          <a:bodyPr/>
          <a:lstStyle/>
          <a:p>
            <a:endParaRPr lang="en-AU"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3DD19D28-52FA-4818-8514-9026824D98DE}" type="slidenum">
              <a:rPr lang="en-AU" smtClean="0"/>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40C9E10-8F15-4E8B-98D8-BA726D7E547B}" type="datetimeFigureOut">
              <a:rPr lang="en-US" smtClean="0"/>
              <a:pPr/>
              <a:t>5/17/2009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D19D28-52FA-4818-8514-9026824D98DE}" type="slidenum">
              <a:rPr lang="en-AU" smtClean="0"/>
              <a:pPr/>
              <a:t>‹#›</a:t>
            </a:fld>
            <a:endParaRPr lang="en-AU"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40C9E10-8F15-4E8B-98D8-BA726D7E547B}" type="datetimeFigureOut">
              <a:rPr lang="en-US" smtClean="0"/>
              <a:pPr/>
              <a:t>5/17/2009</a:t>
            </a:fld>
            <a:endParaRPr lang="en-AU"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DD19D28-52FA-4818-8514-9026824D98DE}" type="slidenum">
              <a:rPr lang="en-AU" smtClean="0"/>
              <a:pPr/>
              <a:t>‹#›</a:t>
            </a:fld>
            <a:endParaRPr lang="en-AU" dirty="0"/>
          </a:p>
        </p:txBody>
      </p:sp>
      <p:sp>
        <p:nvSpPr>
          <p:cNvPr id="14" name="Footer Placeholder 13"/>
          <p:cNvSpPr>
            <a:spLocks noGrp="1"/>
          </p:cNvSpPr>
          <p:nvPr>
            <p:ph type="ftr" sz="quarter" idx="12"/>
          </p:nvPr>
        </p:nvSpPr>
        <p:spPr/>
        <p:txBody>
          <a:bodyPr/>
          <a:lstStyle/>
          <a:p>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40C9E10-8F15-4E8B-98D8-BA726D7E547B}" type="datetimeFigureOut">
              <a:rPr lang="en-US" smtClean="0"/>
              <a:pPr/>
              <a:t>5/17/2009</a:t>
            </a:fld>
            <a:endParaRPr lang="en-AU" dirty="0"/>
          </a:p>
        </p:txBody>
      </p:sp>
      <p:sp>
        <p:nvSpPr>
          <p:cNvPr id="10" name="Slide Number Placeholder 9"/>
          <p:cNvSpPr>
            <a:spLocks noGrp="1"/>
          </p:cNvSpPr>
          <p:nvPr>
            <p:ph type="sldNum" sz="quarter" idx="16"/>
          </p:nvPr>
        </p:nvSpPr>
        <p:spPr/>
        <p:txBody>
          <a:bodyPr rtlCol="0"/>
          <a:lstStyle/>
          <a:p>
            <a:fld id="{3DD19D28-52FA-4818-8514-9026824D98DE}" type="slidenum">
              <a:rPr lang="en-AU" smtClean="0"/>
              <a:pPr/>
              <a:t>‹#›</a:t>
            </a:fld>
            <a:endParaRPr lang="en-AU" dirty="0"/>
          </a:p>
        </p:txBody>
      </p:sp>
      <p:sp>
        <p:nvSpPr>
          <p:cNvPr id="12" name="Footer Placeholder 11"/>
          <p:cNvSpPr>
            <a:spLocks noGrp="1"/>
          </p:cNvSpPr>
          <p:nvPr>
            <p:ph type="ftr" sz="quarter" idx="17"/>
          </p:nvPr>
        </p:nvSpPr>
        <p:spPr/>
        <p:txBody>
          <a:bodyPr rtlCol="0"/>
          <a:lstStyle/>
          <a:p>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40C9E10-8F15-4E8B-98D8-BA726D7E547B}" type="datetimeFigureOut">
              <a:rPr lang="en-US" smtClean="0"/>
              <a:pPr/>
              <a:t>5/17/2009</a:t>
            </a:fld>
            <a:endParaRPr lang="en-AU" dirty="0"/>
          </a:p>
        </p:txBody>
      </p:sp>
      <p:sp>
        <p:nvSpPr>
          <p:cNvPr id="12" name="Slide Number Placeholder 11"/>
          <p:cNvSpPr>
            <a:spLocks noGrp="1"/>
          </p:cNvSpPr>
          <p:nvPr>
            <p:ph type="sldNum" sz="quarter" idx="16"/>
          </p:nvPr>
        </p:nvSpPr>
        <p:spPr/>
        <p:txBody>
          <a:bodyPr rtlCol="0"/>
          <a:lstStyle/>
          <a:p>
            <a:fld id="{3DD19D28-52FA-4818-8514-9026824D98DE}" type="slidenum">
              <a:rPr lang="en-AU" smtClean="0"/>
              <a:pPr/>
              <a:t>‹#›</a:t>
            </a:fld>
            <a:endParaRPr lang="en-AU" dirty="0"/>
          </a:p>
        </p:txBody>
      </p:sp>
      <p:sp>
        <p:nvSpPr>
          <p:cNvPr id="14" name="Footer Placeholder 13"/>
          <p:cNvSpPr>
            <a:spLocks noGrp="1"/>
          </p:cNvSpPr>
          <p:nvPr>
            <p:ph type="ftr" sz="quarter" idx="17"/>
          </p:nvPr>
        </p:nvSpPr>
        <p:spPr/>
        <p:txBody>
          <a:bodyPr rtlCol="0"/>
          <a:lstStyle/>
          <a:p>
            <a:endParaRPr lang="en-AU"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0C9E10-8F15-4E8B-98D8-BA726D7E547B}" type="datetimeFigureOut">
              <a:rPr lang="en-US" smtClean="0"/>
              <a:pPr/>
              <a:t>5/17/2009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DD19D28-52FA-4818-8514-9026824D98DE}"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C9E10-8F15-4E8B-98D8-BA726D7E547B}" type="datetimeFigureOut">
              <a:rPr lang="en-US" smtClean="0"/>
              <a:pPr/>
              <a:t>5/17/2009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DD19D28-52FA-4818-8514-9026824D98DE}"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40C9E10-8F15-4E8B-98D8-BA726D7E547B}" type="datetimeFigureOut">
              <a:rPr lang="en-US" smtClean="0"/>
              <a:pPr/>
              <a:t>5/17/2009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DD19D28-52FA-4818-8514-9026824D98DE}" type="slidenum">
              <a:rPr lang="en-AU" smtClean="0"/>
              <a:pPr/>
              <a:t>‹#›</a:t>
            </a:fld>
            <a:endParaRPr lang="en-AU"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B40C9E10-8F15-4E8B-98D8-BA726D7E547B}" type="datetimeFigureOut">
              <a:rPr lang="en-US" smtClean="0"/>
              <a:pPr/>
              <a:t>5/17/2009</a:t>
            </a:fld>
            <a:endParaRPr lang="en-AU"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DD19D28-52FA-4818-8514-9026824D98DE}" type="slidenum">
              <a:rPr lang="en-AU" smtClean="0"/>
              <a:pPr/>
              <a:t>‹#›</a:t>
            </a:fld>
            <a:endParaRPr lang="en-AU"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AU"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40C9E10-8F15-4E8B-98D8-BA726D7E547B}" type="datetimeFigureOut">
              <a:rPr lang="en-US" smtClean="0"/>
              <a:pPr/>
              <a:t>5/17/2009</a:t>
            </a:fld>
            <a:endParaRPr lang="en-AU"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AU"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DD19D28-52FA-4818-8514-9026824D98DE}"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jewishencyclopedia.com/view.jsp?artid=265&amp;letter=H" TargetMode="External"/><Relationship Id="rId2" Type="http://schemas.openxmlformats.org/officeDocument/2006/relationships/hyperlink" Target="http://www.christadelphianbooks.org/booker/psalms1/psabka38.html" TargetMode="External"/><Relationship Id="rId1" Type="http://schemas.openxmlformats.org/officeDocument/2006/relationships/slideLayout" Target="../slideLayouts/slideLayout6.xml"/><Relationship Id="rId6" Type="http://schemas.openxmlformats.org/officeDocument/2006/relationships/hyperlink" Target="http://www.christadelphian-ejbi.org/issues.htm" TargetMode="External"/><Relationship Id="rId5" Type="http://schemas.openxmlformats.org/officeDocument/2006/relationships/hyperlink" Target="http://books.google.com.au/books?id=TOI9oLkEHdoC&amp;dq=The+Menorah,+the+Ancient+Seven-armed+Candelabrum&amp;printsec=frontcov" TargetMode="External"/><Relationship Id="rId4" Type="http://schemas.openxmlformats.org/officeDocument/2006/relationships/hyperlink" Target="http://www.karaiteinsights.com/php/article.php5?id=0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b="11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929058" y="4286256"/>
            <a:ext cx="4857784" cy="785818"/>
          </a:xfrm>
        </p:spPr>
        <p:txBody>
          <a:bodyPr>
            <a:normAutofit fontScale="90000"/>
          </a:bodyPr>
          <a:lstStyle/>
          <a:p>
            <a:r>
              <a:rPr lang="en-AU"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FEAST OF DEDICATION</a:t>
            </a:r>
            <a:br>
              <a:rPr lang="en-AU"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AU" b="1" dirty="0">
              <a:solidFill>
                <a:schemeClr val="tx2">
                  <a:lumMod val="10000"/>
                </a:schemeClr>
              </a:solidFill>
            </a:endParaRPr>
          </a:p>
        </p:txBody>
      </p:sp>
      <p:sp>
        <p:nvSpPr>
          <p:cNvPr id="5" name="Subtitle 4"/>
          <p:cNvSpPr>
            <a:spLocks noGrp="1"/>
          </p:cNvSpPr>
          <p:nvPr>
            <p:ph type="subTitle" idx="1"/>
          </p:nvPr>
        </p:nvSpPr>
        <p:spPr>
          <a:xfrm>
            <a:off x="2362200" y="6143643"/>
            <a:ext cx="6705600" cy="500067"/>
          </a:xfrm>
        </p:spPr>
        <p:txBody>
          <a:bodyPr>
            <a:normAutofit fontScale="92500"/>
          </a:bodyPr>
          <a:lstStyle/>
          <a:p>
            <a:r>
              <a:rPr lang="en-AU" dirty="0" smtClean="0">
                <a:solidFill>
                  <a:schemeClr val="bg1"/>
                </a:solidFill>
              </a:rPr>
              <a:t>Investigating the Biblical origins of Dedication </a:t>
            </a:r>
            <a:endParaRPr lang="en-AU"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5000">
              <a:schemeClr val="bg2">
                <a:lumMod val="10000"/>
              </a:schemeClr>
            </a:gs>
            <a:gs pos="10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214414" y="857232"/>
            <a:ext cx="7143800" cy="5442516"/>
          </a:xfrm>
          <a:prstGeom prst="rect">
            <a:avLst/>
          </a:prstGeom>
          <a:noFill/>
        </p:spPr>
        <p:txBody>
          <a:bodyPr wrap="square" rtlCol="0">
            <a:spAutoFit/>
          </a:bodyPr>
          <a:lstStyle/>
          <a:p>
            <a:pPr algn="just">
              <a:lnSpc>
                <a:spcPct val="150000"/>
              </a:lnSpc>
            </a:pPr>
            <a:r>
              <a:rPr lang="en-AU" dirty="0" smtClean="0">
                <a:solidFill>
                  <a:schemeClr val="bg2"/>
                </a:solidFill>
              </a:rPr>
              <a:t>Other peoples and religions have winter solstice holidays lasting about 8 days, beginning at about the time of the Winter equinox, December 21 – the shortest day of the year in the Northern hemisphere, and often celebrated with lights. Holidays that are certainly or possibly related to the winter solstice in their origins include Christmas, the ancient Roman holiday of Saturnalia.</a:t>
            </a:r>
          </a:p>
          <a:p>
            <a:pPr algn="just">
              <a:lnSpc>
                <a:spcPct val="150000"/>
              </a:lnSpc>
            </a:pPr>
            <a:endParaRPr lang="en-AU" dirty="0" smtClean="0">
              <a:solidFill>
                <a:schemeClr val="bg2"/>
              </a:solidFill>
            </a:endParaRPr>
          </a:p>
          <a:p>
            <a:pPr algn="just">
              <a:lnSpc>
                <a:spcPct val="150000"/>
              </a:lnSpc>
            </a:pPr>
            <a:r>
              <a:rPr lang="en-AU" dirty="0" smtClean="0">
                <a:solidFill>
                  <a:schemeClr val="bg2"/>
                </a:solidFill>
              </a:rPr>
              <a:t>According to </a:t>
            </a:r>
            <a:r>
              <a:rPr lang="en-AU" dirty="0" err="1" smtClean="0">
                <a:solidFill>
                  <a:schemeClr val="bg2"/>
                </a:solidFill>
              </a:rPr>
              <a:t>Ewald</a:t>
            </a:r>
            <a:r>
              <a:rPr lang="en-AU" dirty="0" smtClean="0">
                <a:solidFill>
                  <a:schemeClr val="bg2"/>
                </a:solidFill>
              </a:rPr>
              <a:t> (</a:t>
            </a:r>
            <a:r>
              <a:rPr lang="en-AU" i="1" dirty="0" smtClean="0">
                <a:solidFill>
                  <a:schemeClr val="bg2"/>
                </a:solidFill>
              </a:rPr>
              <a:t>Gesch.des </a:t>
            </a:r>
            <a:r>
              <a:rPr lang="en-AU" i="1" dirty="0" err="1" smtClean="0">
                <a:solidFill>
                  <a:schemeClr val="bg2"/>
                </a:solidFill>
              </a:rPr>
              <a:t>Volkes</a:t>
            </a:r>
            <a:r>
              <a:rPr lang="en-AU" i="1" dirty="0" smtClean="0">
                <a:solidFill>
                  <a:schemeClr val="bg2"/>
                </a:solidFill>
              </a:rPr>
              <a:t> Israel,</a:t>
            </a:r>
            <a:r>
              <a:rPr lang="en-AU" dirty="0" smtClean="0">
                <a:solidFill>
                  <a:schemeClr val="bg2"/>
                </a:solidFill>
              </a:rPr>
              <a:t>3d</a:t>
            </a:r>
            <a:r>
              <a:rPr lang="en-AU" i="1" dirty="0" smtClean="0">
                <a:solidFill>
                  <a:schemeClr val="bg2"/>
                </a:solidFill>
              </a:rPr>
              <a:t> </a:t>
            </a:r>
            <a:r>
              <a:rPr lang="en-AU" dirty="0" smtClean="0">
                <a:solidFill>
                  <a:schemeClr val="bg2"/>
                </a:solidFill>
              </a:rPr>
              <a:t>ed.,iv.407) and </a:t>
            </a:r>
            <a:r>
              <a:rPr lang="en-AU" dirty="0" err="1" smtClean="0">
                <a:solidFill>
                  <a:schemeClr val="bg2"/>
                </a:solidFill>
              </a:rPr>
              <a:t>Wellhausen</a:t>
            </a:r>
            <a:r>
              <a:rPr lang="en-AU" dirty="0" smtClean="0">
                <a:solidFill>
                  <a:schemeClr val="bg2"/>
                </a:solidFill>
              </a:rPr>
              <a:t> (</a:t>
            </a:r>
            <a:r>
              <a:rPr lang="en-AU" i="1" dirty="0" err="1" smtClean="0">
                <a:solidFill>
                  <a:schemeClr val="bg2"/>
                </a:solidFill>
              </a:rPr>
              <a:t>Israelitische</a:t>
            </a:r>
            <a:r>
              <a:rPr lang="en-AU" i="1" dirty="0" smtClean="0">
                <a:solidFill>
                  <a:schemeClr val="bg2"/>
                </a:solidFill>
              </a:rPr>
              <a:t> und J</a:t>
            </a:r>
            <a:r>
              <a:rPr lang="en-GB" i="1" dirty="0" smtClean="0">
                <a:solidFill>
                  <a:schemeClr val="bg2"/>
                </a:solidFill>
              </a:rPr>
              <a:t>ü</a:t>
            </a:r>
            <a:r>
              <a:rPr lang="en-AU" i="1" dirty="0" err="1" smtClean="0">
                <a:solidFill>
                  <a:schemeClr val="bg2"/>
                </a:solidFill>
              </a:rPr>
              <a:t>dische</a:t>
            </a:r>
            <a:r>
              <a:rPr lang="en-AU" i="1" dirty="0" smtClean="0">
                <a:solidFill>
                  <a:schemeClr val="bg2"/>
                </a:solidFill>
              </a:rPr>
              <a:t> Gesch</a:t>
            </a:r>
            <a:r>
              <a:rPr lang="en-AU" dirty="0" smtClean="0">
                <a:solidFill>
                  <a:schemeClr val="bg2"/>
                </a:solidFill>
              </a:rPr>
              <a:t>.p.210;comp.Paulus Cassel, </a:t>
            </a:r>
            <a:r>
              <a:rPr lang="en-AU" i="1" dirty="0" smtClean="0">
                <a:solidFill>
                  <a:schemeClr val="bg2"/>
                </a:solidFill>
              </a:rPr>
              <a:t>"</a:t>
            </a:r>
            <a:r>
              <a:rPr lang="en-AU" i="1" dirty="0" err="1" smtClean="0">
                <a:solidFill>
                  <a:schemeClr val="bg2"/>
                </a:solidFill>
              </a:rPr>
              <a:t>Weihnachten</a:t>
            </a:r>
            <a:r>
              <a:rPr lang="en-AU" i="1" dirty="0" smtClean="0">
                <a:solidFill>
                  <a:schemeClr val="bg2"/>
                </a:solidFill>
              </a:rPr>
              <a:t>."</a:t>
            </a:r>
            <a:r>
              <a:rPr lang="en-AU" dirty="0" smtClean="0">
                <a:solidFill>
                  <a:schemeClr val="bg2"/>
                </a:solidFill>
              </a:rPr>
              <a:t>pp. 57,97, and p.lii., notes) it had been celebrated as the winter solstice feast by the Jewish people before it became a historical festival associated with the great </a:t>
            </a:r>
            <a:r>
              <a:rPr lang="en-AU" dirty="0" err="1" smtClean="0">
                <a:solidFill>
                  <a:schemeClr val="bg2"/>
                </a:solidFill>
              </a:rPr>
              <a:t>Maccabean</a:t>
            </a:r>
            <a:r>
              <a:rPr lang="en-AU" dirty="0" smtClean="0">
                <a:solidFill>
                  <a:schemeClr val="bg2"/>
                </a:solidFill>
              </a:rPr>
              <a:t> victory.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70000">
              <a:schemeClr val="bg2">
                <a:lumMod val="10000"/>
              </a:schemeClr>
            </a:gs>
            <a:gs pos="84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1802" y="228600"/>
            <a:ext cx="2786082" cy="990600"/>
          </a:xfrm>
        </p:spPr>
        <p:txBody>
          <a:bodyPr/>
          <a:lstStyle/>
          <a:p>
            <a:r>
              <a:rPr lang="en-AU" dirty="0" smtClean="0">
                <a:solidFill>
                  <a:schemeClr val="bg2">
                    <a:lumMod val="75000"/>
                  </a:schemeClr>
                </a:solidFill>
              </a:rPr>
              <a:t>Summary</a:t>
            </a:r>
            <a:endParaRPr lang="en-AU" dirty="0">
              <a:solidFill>
                <a:schemeClr val="bg2">
                  <a:lumMod val="75000"/>
                </a:schemeClr>
              </a:solidFill>
            </a:endParaRPr>
          </a:p>
        </p:txBody>
      </p:sp>
      <p:sp>
        <p:nvSpPr>
          <p:cNvPr id="3" name="Content Placeholder 2"/>
          <p:cNvSpPr>
            <a:spLocks noGrp="1"/>
          </p:cNvSpPr>
          <p:nvPr>
            <p:ph sz="quarter" idx="1"/>
          </p:nvPr>
        </p:nvSpPr>
        <p:spPr>
          <a:xfrm>
            <a:off x="612648" y="2000240"/>
            <a:ext cx="8153400" cy="3500462"/>
          </a:xfrm>
        </p:spPr>
        <p:txBody>
          <a:bodyPr>
            <a:normAutofit lnSpcReduction="10000"/>
          </a:bodyPr>
          <a:lstStyle/>
          <a:p>
            <a:pPr algn="just"/>
            <a:r>
              <a:rPr lang="en-GB" dirty="0" smtClean="0">
                <a:solidFill>
                  <a:schemeClr val="bg2">
                    <a:lumMod val="75000"/>
                  </a:schemeClr>
                </a:solidFill>
              </a:rPr>
              <a:t>Gentiles celebrated the winter solstice as a festival								</a:t>
            </a:r>
          </a:p>
          <a:p>
            <a:pPr algn="just"/>
            <a:r>
              <a:rPr lang="en-GB" dirty="0" smtClean="0">
                <a:solidFill>
                  <a:schemeClr val="bg2">
                    <a:lumMod val="75000"/>
                  </a:schemeClr>
                </a:solidFill>
              </a:rPr>
              <a:t>Antiochus desecrated the Temple on the 25</a:t>
            </a:r>
            <a:r>
              <a:rPr lang="en-GB" baseline="30000" dirty="0" smtClean="0">
                <a:solidFill>
                  <a:schemeClr val="bg2">
                    <a:lumMod val="75000"/>
                  </a:schemeClr>
                </a:solidFill>
              </a:rPr>
              <a:t>th</a:t>
            </a:r>
            <a:r>
              <a:rPr lang="en-GB" dirty="0" smtClean="0">
                <a:solidFill>
                  <a:schemeClr val="bg2">
                    <a:lumMod val="75000"/>
                  </a:schemeClr>
                </a:solidFill>
              </a:rPr>
              <a:t> of Kislev during the pagan winter solstice		</a:t>
            </a:r>
          </a:p>
          <a:p>
            <a:pPr algn="just"/>
            <a:r>
              <a:rPr lang="en-GB" dirty="0" smtClean="0">
                <a:solidFill>
                  <a:schemeClr val="bg2">
                    <a:lumMod val="75000"/>
                  </a:schemeClr>
                </a:solidFill>
              </a:rPr>
              <a:t>The </a:t>
            </a:r>
            <a:r>
              <a:rPr lang="en-GB" dirty="0" err="1" smtClean="0">
                <a:solidFill>
                  <a:schemeClr val="bg2">
                    <a:lumMod val="75000"/>
                  </a:schemeClr>
                </a:solidFill>
              </a:rPr>
              <a:t>Maccabees</a:t>
            </a:r>
            <a:r>
              <a:rPr lang="en-GB" dirty="0" smtClean="0">
                <a:solidFill>
                  <a:schemeClr val="bg2">
                    <a:lumMod val="75000"/>
                  </a:schemeClr>
                </a:solidFill>
              </a:rPr>
              <a:t> cleansed and dedicated the Temple three years later on the 25</a:t>
            </a:r>
            <a:r>
              <a:rPr lang="en-GB" baseline="30000" dirty="0" smtClean="0">
                <a:solidFill>
                  <a:schemeClr val="bg2">
                    <a:lumMod val="75000"/>
                  </a:schemeClr>
                </a:solidFill>
              </a:rPr>
              <a:t>th</a:t>
            </a:r>
            <a:r>
              <a:rPr lang="en-GB" dirty="0" smtClean="0">
                <a:solidFill>
                  <a:schemeClr val="bg2">
                    <a:lumMod val="75000"/>
                  </a:schemeClr>
                </a:solidFill>
              </a:rPr>
              <a:t> of Kislev</a:t>
            </a:r>
            <a:endParaRPr lang="en-AU" dirty="0" smtClean="0">
              <a:solidFill>
                <a:schemeClr val="bg2">
                  <a:lumMod val="75000"/>
                </a:schemeClr>
              </a:solidFill>
            </a:endParaRPr>
          </a:p>
          <a:p>
            <a:endParaRPr lang="en-AU" dirty="0" smtClean="0"/>
          </a:p>
          <a:p>
            <a:endParaRPr lang="en-AU" dirty="0"/>
          </a:p>
        </p:txBody>
      </p:sp>
      <p:pic>
        <p:nvPicPr>
          <p:cNvPr id="4" name="Picture 3" descr="Picture1.png"/>
          <p:cNvPicPr>
            <a:picLocks noChangeAspect="1"/>
          </p:cNvPicPr>
          <p:nvPr/>
        </p:nvPicPr>
        <p:blipFill>
          <a:blip r:embed="rId2" cstate="print">
            <a:lum bright="1000" contrast="-10000"/>
          </a:blip>
          <a:stretch>
            <a:fillRect/>
          </a:stretch>
        </p:blipFill>
        <p:spPr>
          <a:xfrm>
            <a:off x="0" y="0"/>
            <a:ext cx="1500166" cy="12144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0000">
              <a:schemeClr val="bg2">
                <a:lumMod val="10000"/>
              </a:schemeClr>
            </a:gs>
            <a:gs pos="99000">
              <a:srgbClr val="D49E6C"/>
            </a:gs>
            <a:gs pos="71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28596" y="500042"/>
            <a:ext cx="8286807" cy="2246769"/>
          </a:xfrm>
          <a:prstGeom prst="rect">
            <a:avLst/>
          </a:prstGeom>
          <a:noFill/>
        </p:spPr>
        <p:txBody>
          <a:bodyPr wrap="square" rtlCol="0">
            <a:spAutoFit/>
          </a:bodyPr>
          <a:lstStyle/>
          <a:p>
            <a:pPr algn="just"/>
            <a:r>
              <a:rPr lang="en-GB" sz="2000" dirty="0" smtClean="0">
                <a:solidFill>
                  <a:schemeClr val="bg2">
                    <a:lumMod val="75000"/>
                  </a:schemeClr>
                </a:solidFill>
              </a:rPr>
              <a:t>The facts point to the </a:t>
            </a:r>
            <a:r>
              <a:rPr lang="en-GB" sz="2000" dirty="0" err="1" smtClean="0">
                <a:solidFill>
                  <a:schemeClr val="bg2">
                    <a:lumMod val="75000"/>
                  </a:schemeClr>
                </a:solidFill>
              </a:rPr>
              <a:t>Maccabees</a:t>
            </a:r>
            <a:r>
              <a:rPr lang="en-GB" sz="2000" dirty="0" smtClean="0">
                <a:solidFill>
                  <a:schemeClr val="bg2">
                    <a:lumMod val="75000"/>
                  </a:schemeClr>
                </a:solidFill>
              </a:rPr>
              <a:t> adapting a pagan festival - that the </a:t>
            </a:r>
            <a:r>
              <a:rPr lang="en-GB" sz="2000" dirty="0" err="1" smtClean="0">
                <a:solidFill>
                  <a:schemeClr val="bg2">
                    <a:lumMod val="75000"/>
                  </a:schemeClr>
                </a:solidFill>
              </a:rPr>
              <a:t>Maccabees</a:t>
            </a:r>
            <a:r>
              <a:rPr lang="en-GB" sz="2000" dirty="0" smtClean="0">
                <a:solidFill>
                  <a:schemeClr val="bg2">
                    <a:lumMod val="75000"/>
                  </a:schemeClr>
                </a:solidFill>
              </a:rPr>
              <a:t> also associated the Feast with the 8 day feast of Tabernacles (2 </a:t>
            </a:r>
            <a:r>
              <a:rPr lang="en-GB" sz="2000" i="1" dirty="0" smtClean="0">
                <a:solidFill>
                  <a:schemeClr val="bg2">
                    <a:lumMod val="75000"/>
                  </a:schemeClr>
                </a:solidFill>
              </a:rPr>
              <a:t>Macc.</a:t>
            </a:r>
            <a:r>
              <a:rPr lang="en-GB" sz="2000" dirty="0" smtClean="0">
                <a:solidFill>
                  <a:schemeClr val="bg2">
                    <a:lumMod val="75000"/>
                  </a:schemeClr>
                </a:solidFill>
              </a:rPr>
              <a:t>10,6-8; also 1 </a:t>
            </a:r>
            <a:r>
              <a:rPr lang="en-GB" sz="2000" i="1" dirty="0" smtClean="0">
                <a:solidFill>
                  <a:schemeClr val="bg2">
                    <a:lumMod val="75000"/>
                  </a:schemeClr>
                </a:solidFill>
              </a:rPr>
              <a:t>Macc.</a:t>
            </a:r>
            <a:r>
              <a:rPr lang="en-GB" sz="2000" dirty="0" smtClean="0">
                <a:solidFill>
                  <a:schemeClr val="bg2">
                    <a:lumMod val="75000"/>
                  </a:schemeClr>
                </a:solidFill>
              </a:rPr>
              <a:t>4,49-57; 2 </a:t>
            </a:r>
            <a:r>
              <a:rPr lang="en-GB" sz="2000" i="1" dirty="0" smtClean="0">
                <a:solidFill>
                  <a:schemeClr val="bg2">
                    <a:lumMod val="75000"/>
                  </a:schemeClr>
                </a:solidFill>
              </a:rPr>
              <a:t>Macc.</a:t>
            </a:r>
            <a:r>
              <a:rPr lang="en-GB" sz="2000" dirty="0" smtClean="0">
                <a:solidFill>
                  <a:schemeClr val="bg2">
                    <a:lumMod val="75000"/>
                  </a:schemeClr>
                </a:solidFill>
              </a:rPr>
              <a:t>1,8;10,3) testifies to their efforts to popularize the feast. However, the origins of the feast lie far earlier than the </a:t>
            </a:r>
            <a:r>
              <a:rPr lang="en-GB" sz="2000" dirty="0" err="1" smtClean="0">
                <a:solidFill>
                  <a:schemeClr val="bg2">
                    <a:lumMod val="75000"/>
                  </a:schemeClr>
                </a:solidFill>
              </a:rPr>
              <a:t>Maccabee</a:t>
            </a:r>
            <a:r>
              <a:rPr lang="en-GB" sz="2000" dirty="0" smtClean="0">
                <a:solidFill>
                  <a:schemeClr val="bg2">
                    <a:lumMod val="75000"/>
                  </a:schemeClr>
                </a:solidFill>
              </a:rPr>
              <a:t> period. The suggestion is that the feast originated with the dedication of </a:t>
            </a:r>
            <a:r>
              <a:rPr lang="en-GB" sz="2000" dirty="0" err="1" smtClean="0">
                <a:solidFill>
                  <a:schemeClr val="bg2">
                    <a:lumMod val="75000"/>
                  </a:schemeClr>
                </a:solidFill>
              </a:rPr>
              <a:t>Zerubbabel’s</a:t>
            </a:r>
            <a:r>
              <a:rPr lang="en-GB" sz="2000" dirty="0" smtClean="0">
                <a:solidFill>
                  <a:schemeClr val="bg2">
                    <a:lumMod val="75000"/>
                  </a:schemeClr>
                </a:solidFill>
              </a:rPr>
              <a:t> temple under the exhortation of the prophets Haggai and Zechariah.</a:t>
            </a:r>
            <a:endParaRPr lang="en-AU" sz="2000" dirty="0">
              <a:solidFill>
                <a:schemeClr val="bg2">
                  <a:lumMod val="75000"/>
                </a:schemeClr>
              </a:solidFill>
            </a:endParaRPr>
          </a:p>
        </p:txBody>
      </p:sp>
      <p:sp>
        <p:nvSpPr>
          <p:cNvPr id="7" name="TextBox 6"/>
          <p:cNvSpPr txBox="1"/>
          <p:nvPr/>
        </p:nvSpPr>
        <p:spPr>
          <a:xfrm>
            <a:off x="1428728" y="3071810"/>
            <a:ext cx="7286676" cy="1214446"/>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dirty="0" smtClean="0"/>
              <a:t>“Consider now from this day forward, from the twenty-fourth day of the ninth month, from the day that the foundation of the LORD's temple was laid -- consider it………….</a:t>
            </a:r>
            <a:r>
              <a:rPr lang="en-AU" i="1" dirty="0" smtClean="0"/>
              <a:t> But </a:t>
            </a:r>
            <a:r>
              <a:rPr lang="en-AU" dirty="0" smtClean="0"/>
              <a:t>from this day (25</a:t>
            </a:r>
            <a:r>
              <a:rPr lang="en-AU" baseline="30000" dirty="0" smtClean="0"/>
              <a:t>th</a:t>
            </a:r>
            <a:r>
              <a:rPr lang="en-AU" dirty="0" smtClean="0"/>
              <a:t> of Kislev) I will bless </a:t>
            </a:r>
            <a:r>
              <a:rPr lang="en-AU" i="1" dirty="0" smtClean="0"/>
              <a:t>you” </a:t>
            </a:r>
            <a:r>
              <a:rPr lang="en-AU" dirty="0" smtClean="0"/>
              <a:t>(Hag 2:18-19) </a:t>
            </a:r>
            <a:endParaRPr lang="en-AU" dirty="0">
              <a:solidFill>
                <a:schemeClr val="accent1">
                  <a:lumMod val="60000"/>
                  <a:lumOff val="40000"/>
                </a:schemeClr>
              </a:solidFill>
            </a:endParaRPr>
          </a:p>
        </p:txBody>
      </p:sp>
      <p:sp>
        <p:nvSpPr>
          <p:cNvPr id="8" name="TextBox 7"/>
          <p:cNvSpPr txBox="1"/>
          <p:nvPr/>
        </p:nvSpPr>
        <p:spPr>
          <a:xfrm>
            <a:off x="428596" y="4929198"/>
            <a:ext cx="8358246" cy="1631216"/>
          </a:xfrm>
          <a:prstGeom prst="rect">
            <a:avLst/>
          </a:prstGeom>
          <a:noFill/>
        </p:spPr>
        <p:txBody>
          <a:bodyPr wrap="square" rtlCol="0">
            <a:spAutoFit/>
          </a:bodyPr>
          <a:lstStyle/>
          <a:p>
            <a:pPr algn="just"/>
            <a:r>
              <a:rPr lang="en-GB" sz="2000" dirty="0" smtClean="0">
                <a:solidFill>
                  <a:schemeClr val="bg2">
                    <a:lumMod val="10000"/>
                  </a:schemeClr>
                </a:solidFill>
              </a:rPr>
              <a:t>This may account for 2 </a:t>
            </a:r>
            <a:r>
              <a:rPr lang="en-GB" sz="2000" i="1" dirty="0" smtClean="0">
                <a:solidFill>
                  <a:schemeClr val="bg2">
                    <a:lumMod val="10000"/>
                  </a:schemeClr>
                </a:solidFill>
              </a:rPr>
              <a:t>Macc</a:t>
            </a:r>
            <a:r>
              <a:rPr lang="en-GB" sz="2000" dirty="0" smtClean="0">
                <a:solidFill>
                  <a:schemeClr val="bg2">
                    <a:lumMod val="10000"/>
                  </a:schemeClr>
                </a:solidFill>
              </a:rPr>
              <a:t>1.18 </a:t>
            </a:r>
            <a:r>
              <a:rPr lang="en-GB" sz="2000" i="1" dirty="0" smtClean="0">
                <a:solidFill>
                  <a:schemeClr val="bg2">
                    <a:lumMod val="10000"/>
                  </a:schemeClr>
                </a:solidFill>
              </a:rPr>
              <a:t>et seq.,</a:t>
            </a:r>
            <a:r>
              <a:rPr lang="en-GB" sz="2000" dirty="0" smtClean="0">
                <a:solidFill>
                  <a:schemeClr val="bg2">
                    <a:lumMod val="10000"/>
                  </a:schemeClr>
                </a:solidFill>
              </a:rPr>
              <a:t> which although legendary probably preserves historical material when it relates the miraculous relighting of the altar-fire by Nehemiah on the twenty-fifth of Kislev ,and which appears to be given as the reason for the selection of the same date for the rededication of the altar by Judas Maccabeus</a:t>
            </a:r>
            <a:endParaRPr lang="en-AU" sz="2000" dirty="0">
              <a:solidFill>
                <a:schemeClr val="bg2">
                  <a:lumMod val="10000"/>
                </a:schemeClr>
              </a:solidFill>
            </a:endParaRPr>
          </a:p>
        </p:txBody>
      </p:sp>
      <p:pic>
        <p:nvPicPr>
          <p:cNvPr id="5" name="Picture 4" descr="temp.jpg"/>
          <p:cNvPicPr>
            <a:picLocks noChangeAspect="1"/>
          </p:cNvPicPr>
          <p:nvPr/>
        </p:nvPicPr>
        <p:blipFill>
          <a:blip r:embed="rId2"/>
          <a:stretch>
            <a:fillRect/>
          </a:stretch>
        </p:blipFill>
        <p:spPr>
          <a:xfrm>
            <a:off x="285720" y="3071810"/>
            <a:ext cx="1142976" cy="12144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0000">
              <a:schemeClr val="bg2">
                <a:lumMod val="10000"/>
              </a:schemeClr>
            </a:gs>
            <a:gs pos="73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142977" y="500042"/>
            <a:ext cx="6786610" cy="984885"/>
          </a:xfrm>
          <a:prstGeom prst="rect">
            <a:avLst/>
          </a:prstGeom>
          <a:noFill/>
        </p:spPr>
        <p:txBody>
          <a:bodyPr wrap="square" rtlCol="0">
            <a:spAutoFit/>
          </a:bodyPr>
          <a:lstStyle/>
          <a:p>
            <a:pPr algn="just"/>
            <a:r>
              <a:rPr lang="en-GB" sz="2000" dirty="0" smtClean="0">
                <a:solidFill>
                  <a:schemeClr val="bg2">
                    <a:lumMod val="75000"/>
                  </a:schemeClr>
                </a:solidFill>
              </a:rPr>
              <a:t>Even more pertinent to Hanukkah is the vision of the two “sons of oil” revealed to the prophet Zechariah:</a:t>
            </a:r>
            <a:endParaRPr lang="en-AU" sz="2000" dirty="0" smtClean="0">
              <a:solidFill>
                <a:schemeClr val="bg2">
                  <a:lumMod val="75000"/>
                </a:schemeClr>
              </a:solidFill>
            </a:endParaRPr>
          </a:p>
          <a:p>
            <a:endParaRPr lang="en-AU" dirty="0">
              <a:solidFill>
                <a:schemeClr val="bg2">
                  <a:lumMod val="75000"/>
                </a:schemeClr>
              </a:solidFill>
            </a:endParaRPr>
          </a:p>
        </p:txBody>
      </p:sp>
      <p:sp>
        <p:nvSpPr>
          <p:cNvPr id="5" name="TextBox 4"/>
          <p:cNvSpPr txBox="1"/>
          <p:nvPr/>
        </p:nvSpPr>
        <p:spPr>
          <a:xfrm>
            <a:off x="1357291" y="1357298"/>
            <a:ext cx="7072361" cy="1200329"/>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just"/>
            <a:r>
              <a:rPr lang="en-AU" dirty="0" smtClean="0"/>
              <a:t>“Then I answered and said to him, "What </a:t>
            </a:r>
            <a:r>
              <a:rPr lang="en-AU" i="1" dirty="0" smtClean="0"/>
              <a:t>are </a:t>
            </a:r>
            <a:r>
              <a:rPr lang="en-AU" dirty="0" smtClean="0"/>
              <a:t>these two olive trees -- at the right of the </a:t>
            </a:r>
            <a:r>
              <a:rPr lang="en-AU" dirty="0" err="1" smtClean="0"/>
              <a:t>lampstand</a:t>
            </a:r>
            <a:r>
              <a:rPr lang="en-AU" dirty="0" smtClean="0"/>
              <a:t> and at its left?"………..so he said, "These </a:t>
            </a:r>
            <a:r>
              <a:rPr lang="en-AU" i="1" dirty="0" smtClean="0"/>
              <a:t>are </a:t>
            </a:r>
            <a:r>
              <a:rPr lang="en-AU" dirty="0" smtClean="0"/>
              <a:t>the two anointed ones, who stand beside the Lord of the whole earth.“  (Zech 4: 11,14)</a:t>
            </a:r>
            <a:endParaRPr lang="en-AU" dirty="0">
              <a:solidFill>
                <a:srgbClr val="0070C0"/>
              </a:solidFill>
            </a:endParaRPr>
          </a:p>
        </p:txBody>
      </p:sp>
      <p:sp>
        <p:nvSpPr>
          <p:cNvPr id="6" name="TextBox 5"/>
          <p:cNvSpPr txBox="1"/>
          <p:nvPr/>
        </p:nvSpPr>
        <p:spPr>
          <a:xfrm>
            <a:off x="1285853" y="2857496"/>
            <a:ext cx="7143799" cy="1938992"/>
          </a:xfrm>
          <a:prstGeom prst="rect">
            <a:avLst/>
          </a:prstGeom>
          <a:noFill/>
        </p:spPr>
        <p:txBody>
          <a:bodyPr wrap="square" rtlCol="0">
            <a:spAutoFit/>
          </a:bodyPr>
          <a:lstStyle/>
          <a:p>
            <a:pPr algn="just"/>
            <a:r>
              <a:rPr lang="en-GB" sz="2000" dirty="0" smtClean="0">
                <a:solidFill>
                  <a:schemeClr val="bg2">
                    <a:lumMod val="75000"/>
                  </a:schemeClr>
                </a:solidFill>
              </a:rPr>
              <a:t>Numbers 7 is read over the eight feast days of Hanukkah supplemented with Zech 2:14-4:7 on the first Sabbath in Hanukkah.</a:t>
            </a:r>
            <a:r>
              <a:rPr lang="en-AU" sz="2000" dirty="0" smtClean="0">
                <a:solidFill>
                  <a:schemeClr val="bg2">
                    <a:lumMod val="75000"/>
                  </a:schemeClr>
                </a:solidFill>
              </a:rPr>
              <a:t>The two anointed ones that feed the seven branched menorah are depicted as two </a:t>
            </a:r>
            <a:r>
              <a:rPr lang="en-AU" sz="2000" dirty="0" err="1" smtClean="0">
                <a:solidFill>
                  <a:schemeClr val="bg2">
                    <a:lumMod val="75000"/>
                  </a:schemeClr>
                </a:solidFill>
              </a:rPr>
              <a:t>lampstands</a:t>
            </a:r>
            <a:r>
              <a:rPr lang="en-AU" sz="2000" dirty="0" smtClean="0">
                <a:solidFill>
                  <a:schemeClr val="bg2">
                    <a:lumMod val="75000"/>
                  </a:schemeClr>
                </a:solidFill>
              </a:rPr>
              <a:t> in Revelation.  Therefore the two “olive trees” become synonymous with the “two </a:t>
            </a:r>
            <a:r>
              <a:rPr lang="en-AU" sz="2000" dirty="0" err="1" smtClean="0">
                <a:solidFill>
                  <a:schemeClr val="bg2">
                    <a:lumMod val="75000"/>
                  </a:schemeClr>
                </a:solidFill>
              </a:rPr>
              <a:t>lampstands</a:t>
            </a:r>
            <a:r>
              <a:rPr lang="en-AU" sz="2000" dirty="0" smtClean="0">
                <a:solidFill>
                  <a:schemeClr val="bg2">
                    <a:lumMod val="75000"/>
                  </a:schemeClr>
                </a:solidFill>
              </a:rPr>
              <a:t>”:</a:t>
            </a:r>
            <a:endParaRPr lang="en-AU" sz="2000" dirty="0">
              <a:solidFill>
                <a:schemeClr val="bg2">
                  <a:lumMod val="75000"/>
                </a:schemeClr>
              </a:solidFill>
            </a:endParaRPr>
          </a:p>
        </p:txBody>
      </p:sp>
      <p:sp>
        <p:nvSpPr>
          <p:cNvPr id="9" name="TextBox 8"/>
          <p:cNvSpPr txBox="1"/>
          <p:nvPr/>
        </p:nvSpPr>
        <p:spPr>
          <a:xfrm>
            <a:off x="1428728" y="5143512"/>
            <a:ext cx="6858048" cy="646331"/>
          </a:xfrm>
          <a:prstGeom prst="rect">
            <a:avLst/>
          </a:prstGeom>
          <a:solidFill>
            <a:schemeClr val="accent1">
              <a:lumMod val="60000"/>
              <a:lumOff val="40000"/>
            </a:schemeClr>
          </a:solidFill>
          <a:ln>
            <a:solidFill>
              <a:schemeClr val="accent1"/>
            </a:solidFill>
          </a:ln>
        </p:spPr>
        <p:txBody>
          <a:bodyPr wrap="square" rtlCol="0">
            <a:spAutoFit/>
          </a:bodyPr>
          <a:lstStyle/>
          <a:p>
            <a:pPr algn="just"/>
            <a:r>
              <a:rPr lang="en-AU" dirty="0" smtClean="0"/>
              <a:t>“These are the </a:t>
            </a:r>
            <a:r>
              <a:rPr lang="en-AU" b="1" dirty="0" smtClean="0"/>
              <a:t>﻿﻿two olive trees </a:t>
            </a:r>
            <a:r>
              <a:rPr lang="en-AU" i="1" dirty="0" smtClean="0"/>
              <a:t>and the </a:t>
            </a:r>
            <a:r>
              <a:rPr lang="en-AU" b="1" dirty="0" smtClean="0"/>
              <a:t>two </a:t>
            </a:r>
            <a:r>
              <a:rPr lang="en-AU" b="1" dirty="0" err="1" smtClean="0"/>
              <a:t>lampstands</a:t>
            </a:r>
            <a:r>
              <a:rPr lang="en-AU" b="1" dirty="0" smtClean="0"/>
              <a:t> </a:t>
            </a:r>
            <a:r>
              <a:rPr lang="en-AU" dirty="0" smtClean="0"/>
              <a:t>standing before the ﻿﻿God of the earth”. (Rev 11:4)</a:t>
            </a:r>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8000">
              <a:schemeClr val="bg2">
                <a:lumMod val="10000"/>
              </a:schemeClr>
            </a:gs>
            <a:gs pos="73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571736" y="357166"/>
            <a:ext cx="4357718" cy="3477875"/>
          </a:xfrm>
          <a:prstGeom prst="rect">
            <a:avLst/>
          </a:prstGeom>
          <a:noFill/>
        </p:spPr>
        <p:txBody>
          <a:bodyPr wrap="square" rtlCol="0">
            <a:spAutoFit/>
          </a:bodyPr>
          <a:lstStyle/>
          <a:p>
            <a:pPr algn="just"/>
            <a:r>
              <a:rPr lang="en-GB" sz="2000" dirty="0" smtClean="0">
                <a:solidFill>
                  <a:schemeClr val="bg2">
                    <a:lumMod val="75000"/>
                  </a:schemeClr>
                </a:solidFill>
              </a:rPr>
              <a:t>It might be argued that Revelation represents a late  Christian innovation in which the two olive trees of Zechariah’s vision become two </a:t>
            </a:r>
            <a:r>
              <a:rPr lang="en-GB" sz="2000" dirty="0" err="1" smtClean="0">
                <a:solidFill>
                  <a:schemeClr val="bg2">
                    <a:lumMod val="75000"/>
                  </a:schemeClr>
                </a:solidFill>
              </a:rPr>
              <a:t>lampstands</a:t>
            </a:r>
            <a:r>
              <a:rPr lang="en-GB" sz="2000" dirty="0" smtClean="0">
                <a:solidFill>
                  <a:schemeClr val="bg2">
                    <a:lumMod val="75000"/>
                  </a:schemeClr>
                </a:solidFill>
              </a:rPr>
              <a:t>, however,  it is evident that the Hanukkah candelabra </a:t>
            </a:r>
            <a:r>
              <a:rPr lang="en-GB" sz="2000" dirty="0" smtClean="0">
                <a:solidFill>
                  <a:schemeClr val="bg2">
                    <a:lumMod val="75000"/>
                  </a:schemeClr>
                </a:solidFill>
              </a:rPr>
              <a:t>(</a:t>
            </a:r>
            <a:r>
              <a:rPr lang="en-GB" sz="2000" i="1" dirty="0" err="1" smtClean="0">
                <a:solidFill>
                  <a:schemeClr val="bg2">
                    <a:lumMod val="75000"/>
                  </a:schemeClr>
                </a:solidFill>
              </a:rPr>
              <a:t>Hanukkahiyya</a:t>
            </a:r>
            <a:r>
              <a:rPr lang="en-GB" sz="2000" dirty="0" smtClean="0">
                <a:solidFill>
                  <a:schemeClr val="bg2">
                    <a:lumMod val="75000"/>
                  </a:schemeClr>
                </a:solidFill>
              </a:rPr>
              <a:t>) has nine lamps.  This represents the seven branched menorah with the addition of the two lamps  from the Zechariah vision.</a:t>
            </a:r>
            <a:endParaRPr lang="en-AU" sz="2000" dirty="0">
              <a:solidFill>
                <a:schemeClr val="bg2">
                  <a:lumMod val="75000"/>
                </a:schemeClr>
              </a:solidFill>
            </a:endParaRPr>
          </a:p>
        </p:txBody>
      </p:sp>
      <p:sp>
        <p:nvSpPr>
          <p:cNvPr id="3" name="TextBox 2"/>
          <p:cNvSpPr txBox="1"/>
          <p:nvPr/>
        </p:nvSpPr>
        <p:spPr>
          <a:xfrm>
            <a:off x="642911" y="4214818"/>
            <a:ext cx="8358246" cy="2246769"/>
          </a:xfrm>
          <a:prstGeom prst="rect">
            <a:avLst/>
          </a:prstGeom>
          <a:noFill/>
        </p:spPr>
        <p:txBody>
          <a:bodyPr wrap="square" rtlCol="0">
            <a:spAutoFit/>
          </a:bodyPr>
          <a:lstStyle/>
          <a:p>
            <a:pPr algn="just"/>
            <a:r>
              <a:rPr lang="en-GB" sz="2000" dirty="0" smtClean="0">
                <a:solidFill>
                  <a:schemeClr val="bg2">
                    <a:lumMod val="10000"/>
                  </a:schemeClr>
                </a:solidFill>
              </a:rPr>
              <a:t>Designs on this early Hanukkah lamp excavated at Jerusalem show a distinctive pattern of two lamps with a Menorah in the centre – note the nine wick-holes in the lamp. Revelation 11:4 is therefore not an innovation; it was based on underlying traditions found in Judaism.    Moreover, Revelation 11 alludes to Hanukkah as verse 1b speaks of the dedication of a Temple – the theme of the Feast of Lights: “Rise and measure the temple of God, the altar, and those who worship there”.</a:t>
            </a:r>
            <a:endParaRPr lang="en-AU" sz="2000" dirty="0">
              <a:solidFill>
                <a:schemeClr val="bg2">
                  <a:lumMod val="10000"/>
                </a:schemeClr>
              </a:solidFill>
            </a:endParaRPr>
          </a:p>
        </p:txBody>
      </p:sp>
      <p:pic>
        <p:nvPicPr>
          <p:cNvPr id="4" name="Picture 3" descr="witness.gif"/>
          <p:cNvPicPr>
            <a:picLocks noChangeAspect="1"/>
          </p:cNvPicPr>
          <p:nvPr/>
        </p:nvPicPr>
        <p:blipFill>
          <a:blip r:embed="rId2"/>
          <a:stretch>
            <a:fillRect/>
          </a:stretch>
        </p:blipFill>
        <p:spPr>
          <a:xfrm>
            <a:off x="6857984" y="928670"/>
            <a:ext cx="2071734" cy="2214578"/>
          </a:xfrm>
          <a:prstGeom prst="rect">
            <a:avLst/>
          </a:prstGeom>
        </p:spPr>
      </p:pic>
      <p:pic>
        <p:nvPicPr>
          <p:cNvPr id="8" name="Picture 7" descr="early lamp1.gif"/>
          <p:cNvPicPr>
            <a:picLocks noChangeAspect="1"/>
          </p:cNvPicPr>
          <p:nvPr/>
        </p:nvPicPr>
        <p:blipFill>
          <a:blip r:embed="rId3"/>
          <a:stretch>
            <a:fillRect/>
          </a:stretch>
        </p:blipFill>
        <p:spPr>
          <a:xfrm>
            <a:off x="214282" y="357166"/>
            <a:ext cx="2286016" cy="35004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0000">
              <a:schemeClr val="bg2">
                <a:lumMod val="10000"/>
              </a:schemeClr>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857224" y="500042"/>
            <a:ext cx="7500990" cy="6093976"/>
          </a:xfrm>
          <a:prstGeom prst="rect">
            <a:avLst/>
          </a:prstGeom>
          <a:noFill/>
        </p:spPr>
        <p:txBody>
          <a:bodyPr wrap="square" rtlCol="0">
            <a:spAutoFit/>
          </a:bodyPr>
          <a:lstStyle/>
          <a:p>
            <a:pPr algn="just">
              <a:lnSpc>
                <a:spcPct val="150000"/>
              </a:lnSpc>
            </a:pPr>
            <a:r>
              <a:rPr lang="en-GB" sz="2000" dirty="0" smtClean="0">
                <a:solidFill>
                  <a:schemeClr val="bg2">
                    <a:lumMod val="75000"/>
                  </a:schemeClr>
                </a:solidFill>
              </a:rPr>
              <a:t>For some time Psalm 30 was sung by the Levites in the Temple. The Psalm has the title, “A song of the </a:t>
            </a:r>
            <a:r>
              <a:rPr lang="en-GB" sz="2000" b="1" dirty="0" smtClean="0">
                <a:solidFill>
                  <a:schemeClr val="bg2">
                    <a:lumMod val="75000"/>
                  </a:schemeClr>
                </a:solidFill>
              </a:rPr>
              <a:t>Dedication</a:t>
            </a:r>
            <a:r>
              <a:rPr lang="en-GB" sz="2000" dirty="0" smtClean="0">
                <a:solidFill>
                  <a:schemeClr val="bg2">
                    <a:lumMod val="75000"/>
                  </a:schemeClr>
                </a:solidFill>
              </a:rPr>
              <a:t> (Hebrew </a:t>
            </a:r>
            <a:r>
              <a:rPr lang="en-GB" sz="2000" b="1" dirty="0" smtClean="0">
                <a:solidFill>
                  <a:schemeClr val="bg2">
                    <a:lumMod val="75000"/>
                  </a:schemeClr>
                </a:solidFill>
              </a:rPr>
              <a:t>Hanukkah</a:t>
            </a:r>
            <a:r>
              <a:rPr lang="en-GB" sz="2000" dirty="0" smtClean="0">
                <a:solidFill>
                  <a:schemeClr val="bg2">
                    <a:lumMod val="75000"/>
                  </a:schemeClr>
                </a:solidFill>
              </a:rPr>
              <a:t>) of the house [a psalm?] of David.”  The Psalm may well contain early tradition from David occasioned by the bringing of the ark to Jerusalem (see </a:t>
            </a:r>
            <a:r>
              <a:rPr lang="en-GB" sz="2000" dirty="0" err="1" smtClean="0">
                <a:solidFill>
                  <a:schemeClr val="bg2">
                    <a:lumMod val="75000"/>
                  </a:schemeClr>
                </a:solidFill>
              </a:rPr>
              <a:t>G.Booker</a:t>
            </a:r>
            <a:r>
              <a:rPr lang="en-GB" sz="2000" dirty="0" smtClean="0">
                <a:solidFill>
                  <a:schemeClr val="bg2">
                    <a:lumMod val="75000"/>
                  </a:schemeClr>
                </a:solidFill>
              </a:rPr>
              <a:t>) although Solomon’s temple was built and dedicated after David’s death.  The psalm also contains reminiscences of Hezekiah’s near death experience and a possible rededication of the temple after the Assyrian pollutions. It was probably written by David and adapted by Hezekiah for re-dedicating the temple. Whatever the origins, the Psalm was also recited at Hanukkah in the synagogue (</a:t>
            </a:r>
            <a:r>
              <a:rPr lang="en-GB" sz="2000" i="1" dirty="0" err="1" smtClean="0">
                <a:solidFill>
                  <a:schemeClr val="bg2">
                    <a:lumMod val="75000"/>
                  </a:schemeClr>
                </a:solidFill>
              </a:rPr>
              <a:t>Masseket</a:t>
            </a:r>
            <a:r>
              <a:rPr lang="en-GB" sz="2000" i="1" dirty="0" smtClean="0">
                <a:solidFill>
                  <a:schemeClr val="bg2">
                    <a:lumMod val="75000"/>
                  </a:schemeClr>
                </a:solidFill>
              </a:rPr>
              <a:t> </a:t>
            </a:r>
            <a:r>
              <a:rPr lang="en-GB" sz="2000" i="1" dirty="0" err="1" smtClean="0">
                <a:solidFill>
                  <a:schemeClr val="bg2">
                    <a:lumMod val="75000"/>
                  </a:schemeClr>
                </a:solidFill>
              </a:rPr>
              <a:t>Soferim</a:t>
            </a:r>
            <a:r>
              <a:rPr lang="en-GB" sz="2000" dirty="0" smtClean="0">
                <a:solidFill>
                  <a:schemeClr val="bg2">
                    <a:lumMod val="75000"/>
                  </a:schemeClr>
                </a:solidFill>
              </a:rPr>
              <a:t> xviii, 2; comp. </a:t>
            </a:r>
            <a:r>
              <a:rPr lang="en-GB" sz="2000" i="1" dirty="0" err="1" smtClean="0">
                <a:solidFill>
                  <a:schemeClr val="bg2">
                    <a:lumMod val="75000"/>
                  </a:schemeClr>
                </a:solidFill>
              </a:rPr>
              <a:t>Pesik</a:t>
            </a:r>
            <a:r>
              <a:rPr lang="en-GB" sz="2000" dirty="0" smtClean="0">
                <a:solidFill>
                  <a:schemeClr val="bg2">
                    <a:lumMod val="75000"/>
                  </a:schemeClr>
                </a:solidFill>
              </a:rPr>
              <a:t> R.2). Later on this was replaced with the reciting of the </a:t>
            </a:r>
            <a:r>
              <a:rPr lang="en-GB" sz="2000" dirty="0" err="1" smtClean="0">
                <a:solidFill>
                  <a:schemeClr val="bg2">
                    <a:lumMod val="75000"/>
                  </a:schemeClr>
                </a:solidFill>
              </a:rPr>
              <a:t>Hallel</a:t>
            </a:r>
            <a:r>
              <a:rPr lang="en-GB" sz="2000" dirty="0" smtClean="0">
                <a:solidFill>
                  <a:schemeClr val="bg2">
                    <a:lumMod val="75000"/>
                  </a:schemeClr>
                </a:solidFill>
              </a:rPr>
              <a:t>.</a:t>
            </a:r>
            <a:endParaRPr lang="en-AU" sz="2000"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0000">
              <a:schemeClr val="bg2">
                <a:lumMod val="10000"/>
              </a:schemeClr>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428728" y="500042"/>
            <a:ext cx="6215106" cy="461665"/>
          </a:xfrm>
          <a:prstGeom prst="rect">
            <a:avLst/>
          </a:prstGeom>
          <a:noFill/>
        </p:spPr>
        <p:txBody>
          <a:bodyPr wrap="square" rtlCol="0">
            <a:spAutoFit/>
          </a:bodyPr>
          <a:lstStyle/>
          <a:p>
            <a:r>
              <a:rPr lang="en-GB" sz="2400" dirty="0" smtClean="0">
                <a:solidFill>
                  <a:schemeClr val="bg2">
                    <a:lumMod val="75000"/>
                  </a:schemeClr>
                </a:solidFill>
              </a:rPr>
              <a:t>Revelation 11 alludes to  Psalm 30:</a:t>
            </a:r>
            <a:endParaRPr lang="en-AU" sz="2400" dirty="0">
              <a:solidFill>
                <a:schemeClr val="bg2">
                  <a:lumMod val="75000"/>
                </a:schemeClr>
              </a:solidFill>
            </a:endParaRPr>
          </a:p>
        </p:txBody>
      </p:sp>
      <p:graphicFrame>
        <p:nvGraphicFramePr>
          <p:cNvPr id="3" name="Table 2"/>
          <p:cNvGraphicFramePr>
            <a:graphicFrameLocks noGrp="1"/>
          </p:cNvGraphicFramePr>
          <p:nvPr/>
        </p:nvGraphicFramePr>
        <p:xfrm>
          <a:off x="1637665" y="1571613"/>
          <a:ext cx="5868670" cy="4929223"/>
        </p:xfrm>
        <a:graphic>
          <a:graphicData uri="http://schemas.openxmlformats.org/drawingml/2006/table">
            <a:tbl>
              <a:tblPr>
                <a:effectLst>
                  <a:outerShdw blurRad="50800" dist="38100" dir="2700000" algn="tl" rotWithShape="0">
                    <a:prstClr val="black">
                      <a:alpha val="40000"/>
                    </a:prstClr>
                  </a:outerShdw>
                </a:effectLst>
                <a:tableStyleId>{3C2FFA5D-87B4-456A-9821-1D502468CF0F}</a:tableStyleId>
              </a:tblPr>
              <a:tblGrid>
                <a:gridCol w="2934335"/>
                <a:gridCol w="2934335"/>
              </a:tblGrid>
              <a:tr h="289954">
                <a:tc>
                  <a:txBody>
                    <a:bodyPr/>
                    <a:lstStyle/>
                    <a:p>
                      <a:pPr algn="ctr">
                        <a:spcAft>
                          <a:spcPts val="0"/>
                        </a:spcAft>
                      </a:pPr>
                      <a:r>
                        <a:rPr lang="en-GB" sz="1600" b="1" dirty="0"/>
                        <a:t>Psalm 30</a:t>
                      </a:r>
                      <a:endParaRPr lang="en-AU" sz="1600" b="1" dirty="0">
                        <a:latin typeface="+mn-lt"/>
                        <a:ea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n-GB" sz="1600" b="1" dirty="0"/>
                        <a:t>Revelation 11</a:t>
                      </a:r>
                      <a:endParaRPr lang="en-AU" sz="1600" b="1" dirty="0">
                        <a:latin typeface="+mn-lt"/>
                        <a:ea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159817">
                <a:tc>
                  <a:txBody>
                    <a:bodyPr/>
                    <a:lstStyle/>
                    <a:p>
                      <a:pPr>
                        <a:spcAft>
                          <a:spcPts val="0"/>
                        </a:spcAft>
                      </a:pPr>
                      <a:r>
                        <a:rPr lang="en-GB" sz="1600" dirty="0"/>
                        <a:t>(1a) A Song at the dedication of the house </a:t>
                      </a:r>
                      <a:endParaRPr lang="en-AU" sz="1600" dirty="0">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a:spcAft>
                          <a:spcPts val="0"/>
                        </a:spcAft>
                      </a:pPr>
                      <a:r>
                        <a:rPr lang="en-GB" sz="1600" dirty="0"/>
                        <a:t>(1b) Rise and measure the temple of God, the altar, and those who worship </a:t>
                      </a:r>
                      <a:r>
                        <a:rPr lang="en-GB" sz="1600" dirty="0" smtClean="0"/>
                        <a:t>there</a:t>
                      </a:r>
                      <a:endParaRPr lang="en-AU" sz="1600" dirty="0">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r>
              <a:tr h="869863">
                <a:tc>
                  <a:txBody>
                    <a:bodyPr/>
                    <a:lstStyle/>
                    <a:p>
                      <a:pPr>
                        <a:spcAft>
                          <a:spcPts val="0"/>
                        </a:spcAft>
                      </a:pPr>
                      <a:r>
                        <a:rPr lang="en-GB" sz="1600"/>
                        <a:t>(11b) You have put off my sackcloth and clothed me with gladness</a:t>
                      </a:r>
                      <a:endParaRPr lang="en-AU" sz="1600">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a:spcAft>
                          <a:spcPts val="0"/>
                        </a:spcAft>
                      </a:pPr>
                      <a:r>
                        <a:rPr lang="en-GB" sz="1600" dirty="0"/>
                        <a:t>(3b) They will prophesy........ clothed in sackcloth</a:t>
                      </a:r>
                      <a:endParaRPr lang="en-AU" sz="1600" dirty="0">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r>
              <a:tr h="869863">
                <a:tc>
                  <a:txBody>
                    <a:bodyPr/>
                    <a:lstStyle/>
                    <a:p>
                      <a:pPr>
                        <a:spcAft>
                          <a:spcPts val="0"/>
                        </a:spcAft>
                      </a:pPr>
                      <a:r>
                        <a:rPr lang="en-GB" sz="1600"/>
                        <a:t>(3a)  O LORD, You brought my soul up from the grave</a:t>
                      </a:r>
                      <a:endParaRPr lang="en-AU" sz="1600">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a:spcAft>
                          <a:spcPts val="0"/>
                        </a:spcAft>
                      </a:pPr>
                      <a:r>
                        <a:rPr lang="en-GB" sz="1600" dirty="0"/>
                        <a:t>(12)﻿ And ﻿﻿they heard a loud voice from heaven saying to them, “Come up here”</a:t>
                      </a:r>
                      <a:endParaRPr lang="en-AU" sz="1600" dirty="0">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r>
              <a:tr h="869863">
                <a:tc>
                  <a:txBody>
                    <a:bodyPr/>
                    <a:lstStyle/>
                    <a:p>
                      <a:pPr>
                        <a:spcAft>
                          <a:spcPts val="0"/>
                        </a:spcAft>
                      </a:pPr>
                      <a:r>
                        <a:rPr lang="en-GB" sz="1600"/>
                        <a:t>(1b) And have not let my foes rejoice over me</a:t>
                      </a:r>
                      <a:endParaRPr lang="en-AU" sz="1600">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a:spcAft>
                          <a:spcPts val="0"/>
                        </a:spcAft>
                      </a:pPr>
                      <a:r>
                        <a:rPr lang="en-GB" sz="1600" dirty="0"/>
                        <a:t>(10) ﻿And those who dwell on the earth will rejoice over them</a:t>
                      </a:r>
                      <a:endParaRPr lang="en-AU" sz="1600" dirty="0">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r>
              <a:tr h="869863">
                <a:tc>
                  <a:txBody>
                    <a:bodyPr/>
                    <a:lstStyle/>
                    <a:p>
                      <a:pPr>
                        <a:spcAft>
                          <a:spcPts val="0"/>
                        </a:spcAft>
                      </a:pPr>
                      <a:r>
                        <a:rPr lang="en-GB" sz="1600"/>
                        <a:t>(12b) O LORD my God, I will give thanks to You forever</a:t>
                      </a:r>
                      <a:endParaRPr lang="en-AU" sz="1600">
                        <a:latin typeface="+mn-lt"/>
                        <a:ea typeface="Calibri"/>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t>(17</a:t>
                      </a:r>
                      <a:r>
                        <a:rPr lang="en-GB" sz="1600" dirty="0" smtClean="0"/>
                        <a:t>) We </a:t>
                      </a:r>
                      <a:r>
                        <a:rPr lang="en-GB" sz="1600" dirty="0"/>
                        <a:t>give You thanks, O Lord God Almighty</a:t>
                      </a:r>
                      <a:endParaRPr lang="en-AU" sz="1600" dirty="0">
                        <a:latin typeface="+mn-lt"/>
                        <a:ea typeface="Calibri"/>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0000">
              <a:schemeClr val="bg2">
                <a:lumMod val="10000"/>
              </a:schemeClr>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928662" y="428605"/>
            <a:ext cx="721523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AU" sz="2000" b="0" i="0" u="none" strike="noStrike" cap="none" normalizeH="0" baseline="0" dirty="0" smtClean="0">
                <a:ln>
                  <a:noFill/>
                </a:ln>
                <a:solidFill>
                  <a:schemeClr val="bg2">
                    <a:lumMod val="75000"/>
                  </a:schemeClr>
                </a:solidFill>
                <a:effectLst/>
                <a:ea typeface="Times New Roman" pitchFamily="18" charset="0"/>
                <a:cs typeface="Times New Roman" pitchFamily="18" charset="0"/>
              </a:rPr>
              <a:t>2 </a:t>
            </a:r>
            <a:r>
              <a:rPr kumimoji="0" lang="en-AU" sz="2000" b="0" i="0" u="none" strike="noStrike" cap="none" normalizeH="0" baseline="0" dirty="0" err="1" smtClean="0">
                <a:ln>
                  <a:noFill/>
                </a:ln>
                <a:solidFill>
                  <a:schemeClr val="bg2">
                    <a:lumMod val="75000"/>
                  </a:schemeClr>
                </a:solidFill>
                <a:effectLst/>
                <a:ea typeface="Times New Roman" pitchFamily="18" charset="0"/>
                <a:cs typeface="Times New Roman" pitchFamily="18" charset="0"/>
              </a:rPr>
              <a:t>Maccabees</a:t>
            </a:r>
            <a:r>
              <a:rPr kumimoji="0" lang="en-AU" sz="2000" b="0" i="0" u="none" strike="noStrike" cap="none" normalizeH="0" baseline="0" dirty="0" smtClean="0">
                <a:ln>
                  <a:noFill/>
                </a:ln>
                <a:solidFill>
                  <a:schemeClr val="bg2">
                    <a:lumMod val="75000"/>
                  </a:schemeClr>
                </a:solidFill>
                <a:effectLst/>
                <a:ea typeface="Times New Roman" pitchFamily="18" charset="0"/>
                <a:cs typeface="Times New Roman" pitchFamily="18" charset="0"/>
              </a:rPr>
              <a:t>, when exhorting the readers to celebrate Hanukkah (2:16), recounts how the ark was hidden by Jeremiah only to be revealed in an eschatological vision: “Then the Lord will disclose these things, </a:t>
            </a:r>
            <a:r>
              <a:rPr kumimoji="0" lang="en-AU" sz="2000" b="1" i="0" u="none" strike="noStrike" cap="none" normalizeH="0" baseline="0" dirty="0" smtClean="0">
                <a:ln>
                  <a:noFill/>
                </a:ln>
                <a:solidFill>
                  <a:schemeClr val="accent1">
                    <a:lumMod val="60000"/>
                    <a:lumOff val="40000"/>
                  </a:schemeClr>
                </a:solidFill>
                <a:effectLst/>
                <a:ea typeface="Times New Roman" pitchFamily="18" charset="0"/>
                <a:cs typeface="Times New Roman" pitchFamily="18" charset="0"/>
              </a:rPr>
              <a:t>and the glory of the Lord will be seen in the cloud, </a:t>
            </a:r>
            <a:r>
              <a:rPr kumimoji="0" lang="en-AU" sz="2000" b="0" i="0" u="none" strike="noStrike" cap="none" normalizeH="0" baseline="0" dirty="0" smtClean="0">
                <a:ln>
                  <a:noFill/>
                </a:ln>
                <a:solidFill>
                  <a:schemeClr val="bg2">
                    <a:lumMod val="75000"/>
                  </a:schemeClr>
                </a:solidFill>
                <a:effectLst/>
                <a:ea typeface="Times New Roman" pitchFamily="18" charset="0"/>
                <a:cs typeface="Times New Roman" pitchFamily="18" charset="0"/>
              </a:rPr>
              <a:t>just as it appeared in the time of Moses and when Solomon prayed that the Place might be gloriously sanctified. It is also related how Solomon in his wisdom offered a sacrifice at the dedication and the completion of the temple."  (2 Macc.2:8-9) Revelation 11 concludes with a vision of the ark:</a:t>
            </a:r>
            <a:r>
              <a:rPr kumimoji="0" lang="en-GB" altLang="zh-CN" sz="2000" b="0" i="0" u="none" strike="noStrike" cap="none" normalizeH="0" baseline="0" dirty="0" smtClean="0">
                <a:ln>
                  <a:noFill/>
                </a:ln>
                <a:solidFill>
                  <a:schemeClr val="bg2">
                    <a:lumMod val="75000"/>
                  </a:schemeClr>
                </a:solidFill>
                <a:effectLst/>
                <a:ea typeface="Calibri" pitchFamily="34" charset="0"/>
                <a:cs typeface="Times New Roman" pitchFamily="18" charset="0"/>
              </a:rPr>
              <a:t> ﻿</a:t>
            </a:r>
            <a:endParaRPr kumimoji="0" lang="en-GB" altLang="zh-CN" sz="2000" b="0" i="0" u="none" strike="noStrike" cap="none" normalizeH="0" baseline="0" dirty="0" smtClean="0">
              <a:ln>
                <a:noFill/>
              </a:ln>
              <a:solidFill>
                <a:schemeClr val="bg2">
                  <a:lumMod val="75000"/>
                </a:schemeClr>
              </a:solidFill>
              <a:effectLst/>
              <a:cs typeface="Arial" pitchFamily="34" charset="0"/>
            </a:endParaRPr>
          </a:p>
        </p:txBody>
      </p:sp>
      <p:sp>
        <p:nvSpPr>
          <p:cNvPr id="4" name="TextBox 3"/>
          <p:cNvSpPr txBox="1"/>
          <p:nvPr/>
        </p:nvSpPr>
        <p:spPr>
          <a:xfrm>
            <a:off x="1000100" y="5214950"/>
            <a:ext cx="7429552" cy="923330"/>
          </a:xfrm>
          <a:prstGeom prst="rect">
            <a:avLst/>
          </a:prstGeom>
          <a:solidFill>
            <a:schemeClr val="accent1">
              <a:lumMod val="60000"/>
              <a:lumOff val="40000"/>
            </a:schemeClr>
          </a:solidFill>
          <a:ln>
            <a:solidFill>
              <a:schemeClr val="accent1">
                <a:lumMod val="40000"/>
                <a:lumOff val="60000"/>
              </a:schemeClr>
            </a:solidFill>
          </a:ln>
          <a:scene3d>
            <a:camera prst="orthographicFront"/>
            <a:lightRig rig="threePt" dir="t"/>
          </a:scene3d>
          <a:sp3d>
            <a:bevelT/>
          </a:sp3d>
        </p:spPr>
        <p:txBody>
          <a:bodyPr wrap="square" rtlCol="0">
            <a:spAutoFit/>
          </a:bodyPr>
          <a:lstStyle/>
          <a:p>
            <a:pPr algn="just"/>
            <a:r>
              <a:rPr lang="en-GB" altLang="zh-CN" dirty="0" smtClean="0">
                <a:ea typeface="Calibri" pitchFamily="34" charset="0"/>
                <a:cs typeface="Times New Roman" pitchFamily="18" charset="0"/>
              </a:rPr>
              <a:t>Then ﻿﻿the temple of God was opened in heaven, </a:t>
            </a:r>
            <a:r>
              <a:rPr lang="en-GB" altLang="zh-CN" b="1" dirty="0" smtClean="0">
                <a:ea typeface="Calibri" pitchFamily="34" charset="0"/>
                <a:cs typeface="Times New Roman" pitchFamily="18" charset="0"/>
              </a:rPr>
              <a:t>and the ark of ﻿﻿His covenant was seen in His temple. </a:t>
            </a:r>
            <a:r>
              <a:rPr lang="en-GB" altLang="zh-CN" dirty="0" smtClean="0">
                <a:ea typeface="Calibri" pitchFamily="34" charset="0"/>
                <a:cs typeface="Times New Roman" pitchFamily="18" charset="0"/>
              </a:rPr>
              <a:t>And ﻿﻿there were </a:t>
            </a:r>
            <a:r>
              <a:rPr lang="en-GB" altLang="zh-CN" dirty="0" err="1" smtClean="0">
                <a:ea typeface="Calibri" pitchFamily="34" charset="0"/>
                <a:cs typeface="Times New Roman" pitchFamily="18" charset="0"/>
              </a:rPr>
              <a:t>lightnings</a:t>
            </a:r>
            <a:r>
              <a:rPr lang="en-GB" altLang="zh-CN" dirty="0" smtClean="0">
                <a:ea typeface="Calibri" pitchFamily="34" charset="0"/>
                <a:cs typeface="Times New Roman" pitchFamily="18" charset="0"/>
              </a:rPr>
              <a:t>, noises, </a:t>
            </a:r>
            <a:r>
              <a:rPr lang="en-GB" altLang="zh-CN" dirty="0" err="1" smtClean="0">
                <a:ea typeface="Calibri" pitchFamily="34" charset="0"/>
                <a:cs typeface="Times New Roman" pitchFamily="18" charset="0"/>
              </a:rPr>
              <a:t>thunderings</a:t>
            </a:r>
            <a:r>
              <a:rPr lang="en-GB" altLang="zh-CN" dirty="0" smtClean="0">
                <a:ea typeface="Calibri" pitchFamily="34" charset="0"/>
                <a:cs typeface="Times New Roman" pitchFamily="18" charset="0"/>
              </a:rPr>
              <a:t>, an earthquake, ﻿and great hail.(11:19)</a:t>
            </a:r>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30000">
              <a:schemeClr val="bg2">
                <a:lumMod val="10000"/>
              </a:schemeClr>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7554" y="214290"/>
            <a:ext cx="2857520" cy="990600"/>
          </a:xfrm>
        </p:spPr>
        <p:txBody>
          <a:bodyPr/>
          <a:lstStyle/>
          <a:p>
            <a:r>
              <a:rPr lang="en-AU" dirty="0" smtClean="0">
                <a:solidFill>
                  <a:schemeClr val="bg2">
                    <a:lumMod val="75000"/>
                  </a:schemeClr>
                </a:solidFill>
              </a:rPr>
              <a:t>Summary</a:t>
            </a:r>
            <a:endParaRPr lang="en-AU" dirty="0">
              <a:solidFill>
                <a:schemeClr val="bg2">
                  <a:lumMod val="75000"/>
                </a:schemeClr>
              </a:solidFill>
            </a:endParaRPr>
          </a:p>
        </p:txBody>
      </p:sp>
      <p:sp>
        <p:nvSpPr>
          <p:cNvPr id="3" name="Content Placeholder 2"/>
          <p:cNvSpPr>
            <a:spLocks noGrp="1"/>
          </p:cNvSpPr>
          <p:nvPr>
            <p:ph sz="quarter" idx="1"/>
          </p:nvPr>
        </p:nvSpPr>
        <p:spPr>
          <a:xfrm>
            <a:off x="612648" y="1600200"/>
            <a:ext cx="8153400" cy="4900634"/>
          </a:xfrm>
        </p:spPr>
        <p:txBody>
          <a:bodyPr>
            <a:normAutofit/>
          </a:bodyPr>
          <a:lstStyle/>
          <a:p>
            <a:pPr algn="just">
              <a:lnSpc>
                <a:spcPct val="150000"/>
              </a:lnSpc>
            </a:pPr>
            <a:r>
              <a:rPr lang="en-GB" sz="2000" dirty="0" smtClean="0">
                <a:solidFill>
                  <a:schemeClr val="bg2">
                    <a:lumMod val="75000"/>
                  </a:schemeClr>
                </a:solidFill>
              </a:rPr>
              <a:t>Hanukkah or the Festival of Lights found its Pre-</a:t>
            </a:r>
            <a:r>
              <a:rPr lang="en-GB" sz="2000" dirty="0" err="1" smtClean="0">
                <a:solidFill>
                  <a:schemeClr val="bg2">
                    <a:lumMod val="75000"/>
                  </a:schemeClr>
                </a:solidFill>
              </a:rPr>
              <a:t>Maccabean</a:t>
            </a:r>
            <a:r>
              <a:rPr lang="en-GB" sz="2000" dirty="0" smtClean="0">
                <a:solidFill>
                  <a:schemeClr val="bg2">
                    <a:lumMod val="75000"/>
                  </a:schemeClr>
                </a:solidFill>
              </a:rPr>
              <a:t> origins with the dedication of </a:t>
            </a:r>
            <a:r>
              <a:rPr lang="en-GB" sz="2000" dirty="0" err="1" smtClean="0">
                <a:solidFill>
                  <a:schemeClr val="bg2">
                    <a:lumMod val="75000"/>
                  </a:schemeClr>
                </a:solidFill>
              </a:rPr>
              <a:t>Zerubbabel’s</a:t>
            </a:r>
            <a:r>
              <a:rPr lang="en-GB" sz="2000" dirty="0" smtClean="0">
                <a:solidFill>
                  <a:schemeClr val="bg2">
                    <a:lumMod val="75000"/>
                  </a:schemeClr>
                </a:solidFill>
              </a:rPr>
              <a:t> Temple. The feast was popularized for political reasons by the </a:t>
            </a:r>
            <a:r>
              <a:rPr lang="en-GB" sz="2000" dirty="0" err="1" smtClean="0">
                <a:solidFill>
                  <a:schemeClr val="bg2">
                    <a:lumMod val="75000"/>
                  </a:schemeClr>
                </a:solidFill>
              </a:rPr>
              <a:t>Maccabees</a:t>
            </a:r>
            <a:r>
              <a:rPr lang="en-GB" sz="2000" dirty="0" smtClean="0">
                <a:solidFill>
                  <a:schemeClr val="bg2">
                    <a:lumMod val="75000"/>
                  </a:schemeClr>
                </a:solidFill>
              </a:rPr>
              <a:t>.			</a:t>
            </a:r>
          </a:p>
          <a:p>
            <a:pPr algn="just">
              <a:lnSpc>
                <a:spcPct val="150000"/>
              </a:lnSpc>
            </a:pPr>
            <a:r>
              <a:rPr lang="en-GB" sz="2000" dirty="0" smtClean="0">
                <a:solidFill>
                  <a:schemeClr val="bg2">
                    <a:lumMod val="75000"/>
                  </a:schemeClr>
                </a:solidFill>
              </a:rPr>
              <a:t>The nine branch </a:t>
            </a:r>
            <a:r>
              <a:rPr lang="en-GB" sz="2000" b="1" i="1" dirty="0" err="1" smtClean="0">
                <a:solidFill>
                  <a:schemeClr val="bg2">
                    <a:lumMod val="75000"/>
                  </a:schemeClr>
                </a:solidFill>
              </a:rPr>
              <a:t>Hanukkahiyya</a:t>
            </a:r>
            <a:r>
              <a:rPr lang="en-GB" sz="2000" dirty="0" smtClean="0">
                <a:solidFill>
                  <a:schemeClr val="bg2">
                    <a:lumMod val="75000"/>
                  </a:schemeClr>
                </a:solidFill>
              </a:rPr>
              <a:t> represents the seven branch Menorah with the additional two lamps from Zechariah’s vision.	</a:t>
            </a:r>
            <a:endParaRPr lang="en-AU" sz="2000" dirty="0" smtClean="0">
              <a:solidFill>
                <a:schemeClr val="bg2">
                  <a:lumMod val="75000"/>
                </a:schemeClr>
              </a:solidFill>
            </a:endParaRPr>
          </a:p>
          <a:p>
            <a:pPr algn="just">
              <a:lnSpc>
                <a:spcPct val="150000"/>
              </a:lnSpc>
            </a:pPr>
            <a:r>
              <a:rPr lang="en-GB" sz="2000" dirty="0" smtClean="0">
                <a:solidFill>
                  <a:schemeClr val="bg2">
                    <a:lumMod val="75000"/>
                  </a:schemeClr>
                </a:solidFill>
              </a:rPr>
              <a:t>The seven branched Menorah become the seven churches and the two lamps become the two witnesses in Revelation – the dedication of a new temple. </a:t>
            </a:r>
            <a:endParaRPr lang="en-AU" sz="2000" dirty="0" smtClean="0">
              <a:solidFill>
                <a:schemeClr val="bg2">
                  <a:lumMod val="75000"/>
                </a:schemeClr>
              </a:solidFill>
            </a:endParaRPr>
          </a:p>
          <a:p>
            <a:pPr algn="just"/>
            <a:endParaRPr lang="en-AU" sz="1800" dirty="0">
              <a:solidFill>
                <a:schemeClr val="bg2">
                  <a:lumMod val="75000"/>
                </a:schemeClr>
              </a:solidFill>
            </a:endParaRPr>
          </a:p>
        </p:txBody>
      </p:sp>
      <p:pic>
        <p:nvPicPr>
          <p:cNvPr id="4" name="Picture 3" descr="Picture1.png"/>
          <p:cNvPicPr>
            <a:picLocks noChangeAspect="1"/>
          </p:cNvPicPr>
          <p:nvPr/>
        </p:nvPicPr>
        <p:blipFill>
          <a:blip r:embed="rId2" cstate="print">
            <a:lum bright="-2000"/>
          </a:blip>
          <a:stretch>
            <a:fillRect/>
          </a:stretch>
        </p:blipFill>
        <p:spPr>
          <a:xfrm>
            <a:off x="0" y="0"/>
            <a:ext cx="1500166" cy="121442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68000">
              <a:schemeClr val="bg2">
                <a:lumMod val="10000"/>
              </a:schemeClr>
            </a:gs>
            <a:gs pos="100000">
              <a:srgbClr val="D49E6C"/>
            </a:gs>
            <a:gs pos="85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chemeClr val="bg2">
                    <a:lumMod val="75000"/>
                  </a:schemeClr>
                </a:solidFill>
              </a:rPr>
              <a:t>The Feast of Lights in the New Testament</a:t>
            </a:r>
            <a:r>
              <a:rPr lang="en-AU" dirty="0" smtClean="0"/>
              <a:t/>
            </a:r>
            <a:br>
              <a:rPr lang="en-AU" dirty="0" smtClean="0"/>
            </a:br>
            <a:endParaRPr lang="en-AU" dirty="0"/>
          </a:p>
        </p:txBody>
      </p:sp>
      <p:sp>
        <p:nvSpPr>
          <p:cNvPr id="3" name="TextBox 2"/>
          <p:cNvSpPr txBox="1"/>
          <p:nvPr/>
        </p:nvSpPr>
        <p:spPr>
          <a:xfrm>
            <a:off x="500034" y="1071546"/>
            <a:ext cx="7929618" cy="5996513"/>
          </a:xfrm>
          <a:prstGeom prst="rect">
            <a:avLst/>
          </a:prstGeom>
          <a:noFill/>
        </p:spPr>
        <p:txBody>
          <a:bodyPr wrap="square" rtlCol="0">
            <a:spAutoFit/>
          </a:bodyPr>
          <a:lstStyle/>
          <a:p>
            <a:pPr algn="just">
              <a:lnSpc>
                <a:spcPct val="150000"/>
              </a:lnSpc>
            </a:pPr>
            <a:r>
              <a:rPr lang="en-GB" sz="2000" dirty="0" smtClean="0">
                <a:solidFill>
                  <a:schemeClr val="bg2">
                    <a:lumMod val="75000"/>
                  </a:schemeClr>
                </a:solidFill>
              </a:rPr>
              <a:t>The  theme  of  blasphemy  is  pertinent  to  the  Feast  of Dedication  (otherwise  known  as Hanukkah, Dedication or,  the  ― Feast of Lights),  as  it was  indelibly  linked with Antiochus </a:t>
            </a:r>
            <a:r>
              <a:rPr lang="en-GB" sz="2000" dirty="0" err="1" smtClean="0">
                <a:solidFill>
                  <a:schemeClr val="bg2">
                    <a:lumMod val="75000"/>
                  </a:schemeClr>
                </a:solidFill>
              </a:rPr>
              <a:t>Epiphanes</a:t>
            </a:r>
            <a:r>
              <a:rPr lang="en-GB" sz="2000" dirty="0" smtClean="0">
                <a:solidFill>
                  <a:schemeClr val="bg2">
                    <a:lumMod val="75000"/>
                  </a:schemeClr>
                </a:solidFill>
              </a:rPr>
              <a:t> and his blasphemous acts of sacrilege. Charges brought against Christ and against Stephen at their trials were that they blasphemed and sought to destroy the Temple and change the law (Acts 6:14 cf. Dan 7:25). Essentially they were equating the actions of Christ with Antiochus  </a:t>
            </a:r>
            <a:r>
              <a:rPr lang="en-GB" sz="2000" dirty="0" err="1" smtClean="0">
                <a:solidFill>
                  <a:schemeClr val="bg2">
                    <a:lumMod val="75000"/>
                  </a:schemeClr>
                </a:solidFill>
              </a:rPr>
              <a:t>Epiphanes</a:t>
            </a:r>
            <a:r>
              <a:rPr lang="en-GB" sz="2000" dirty="0" smtClean="0">
                <a:solidFill>
                  <a:schemeClr val="bg2">
                    <a:lumMod val="75000"/>
                  </a:schemeClr>
                </a:solidFill>
              </a:rPr>
              <a:t>, the antichrist of  the Daniel prophecies(Dan.9:27). It is for this reason that Jesus responded to the charge of blasphemy at his trial with an allusion to Daniel 7:13 (cf.Mtt.26:64) – although they were judging him, the Son of Man would be vindicated and return as their judge.</a:t>
            </a:r>
            <a:endParaRPr lang="en-AU" sz="2000" dirty="0" smtClean="0">
              <a:solidFill>
                <a:schemeClr val="bg2">
                  <a:lumMod val="75000"/>
                </a:schemeClr>
              </a:solidFill>
            </a:endParaRPr>
          </a:p>
          <a:p>
            <a:pPr>
              <a:lnSpc>
                <a:spcPct val="150000"/>
              </a:lnSpc>
            </a:pPr>
            <a:endParaRPr lang="en-AU"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70000">
              <a:schemeClr val="bg2">
                <a:lumMod val="10000"/>
                <a:alpha val="97000"/>
              </a:schemeClr>
            </a:gs>
            <a:gs pos="98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414" y="228600"/>
            <a:ext cx="7551634" cy="990600"/>
          </a:xfrm>
        </p:spPr>
        <p:txBody>
          <a:bodyPr/>
          <a:lstStyle/>
          <a:p>
            <a:r>
              <a:rPr lang="en-AU" dirty="0" smtClean="0">
                <a:solidFill>
                  <a:schemeClr val="bg2">
                    <a:lumMod val="90000"/>
                  </a:schemeClr>
                </a:solidFill>
              </a:rPr>
              <a:t>The Feast of Dedication</a:t>
            </a:r>
            <a:endParaRPr lang="en-AU" dirty="0">
              <a:solidFill>
                <a:schemeClr val="bg2">
                  <a:lumMod val="90000"/>
                </a:schemeClr>
              </a:solidFill>
            </a:endParaRPr>
          </a:p>
        </p:txBody>
      </p:sp>
      <p:sp>
        <p:nvSpPr>
          <p:cNvPr id="3" name="Content Placeholder 2"/>
          <p:cNvSpPr>
            <a:spLocks noGrp="1"/>
          </p:cNvSpPr>
          <p:nvPr>
            <p:ph sz="quarter" idx="1"/>
          </p:nvPr>
        </p:nvSpPr>
        <p:spPr>
          <a:xfrm>
            <a:off x="612648" y="1600200"/>
            <a:ext cx="8153400" cy="4829196"/>
          </a:xfrm>
        </p:spPr>
        <p:txBody>
          <a:bodyPr>
            <a:normAutofit lnSpcReduction="10000"/>
          </a:bodyPr>
          <a:lstStyle/>
          <a:p>
            <a:r>
              <a:rPr lang="en-AU" dirty="0" smtClean="0">
                <a:solidFill>
                  <a:schemeClr val="bg2">
                    <a:lumMod val="90000"/>
                  </a:schemeClr>
                </a:solidFill>
              </a:rPr>
              <a:t>The name </a:t>
            </a:r>
            <a:r>
              <a:rPr lang="en-AU" b="1" dirty="0" smtClean="0">
                <a:solidFill>
                  <a:schemeClr val="bg2">
                    <a:lumMod val="90000"/>
                  </a:schemeClr>
                </a:solidFill>
              </a:rPr>
              <a:t>Hanukkah</a:t>
            </a:r>
            <a:r>
              <a:rPr lang="en-AU" dirty="0" smtClean="0">
                <a:solidFill>
                  <a:schemeClr val="bg2">
                    <a:lumMod val="90000"/>
                  </a:schemeClr>
                </a:solidFill>
              </a:rPr>
              <a:t> derives from the Hebrew verb </a:t>
            </a:r>
            <a:r>
              <a:rPr lang="he-IL" b="1" dirty="0" smtClean="0">
                <a:solidFill>
                  <a:schemeClr val="bg2">
                    <a:lumMod val="90000"/>
                  </a:schemeClr>
                </a:solidFill>
              </a:rPr>
              <a:t>חנך</a:t>
            </a:r>
            <a:r>
              <a:rPr lang="en-AU" dirty="0" smtClean="0">
                <a:solidFill>
                  <a:schemeClr val="bg2">
                    <a:lumMod val="90000"/>
                  </a:schemeClr>
                </a:solidFill>
              </a:rPr>
              <a:t> meaning </a:t>
            </a:r>
            <a:r>
              <a:rPr lang="en-AU" i="1" dirty="0" smtClean="0">
                <a:solidFill>
                  <a:schemeClr val="bg2">
                    <a:lumMod val="90000"/>
                  </a:schemeClr>
                </a:solidFill>
              </a:rPr>
              <a:t>to dedicate				</a:t>
            </a:r>
          </a:p>
          <a:p>
            <a:r>
              <a:rPr lang="en-AU" dirty="0" smtClean="0">
                <a:solidFill>
                  <a:schemeClr val="bg2">
                    <a:lumMod val="90000"/>
                  </a:schemeClr>
                </a:solidFill>
              </a:rPr>
              <a:t>The </a:t>
            </a:r>
            <a:r>
              <a:rPr lang="en-AU" b="1" dirty="0" smtClean="0">
                <a:solidFill>
                  <a:schemeClr val="bg2">
                    <a:lumMod val="90000"/>
                  </a:schemeClr>
                </a:solidFill>
              </a:rPr>
              <a:t>Feast of Dedication </a:t>
            </a:r>
            <a:r>
              <a:rPr lang="en-AU" dirty="0" smtClean="0">
                <a:solidFill>
                  <a:schemeClr val="bg2">
                    <a:lumMod val="90000"/>
                  </a:schemeClr>
                </a:solidFill>
              </a:rPr>
              <a:t>is mentioned in </a:t>
            </a:r>
            <a:r>
              <a:rPr lang="en-AU" b="1" dirty="0" smtClean="0">
                <a:solidFill>
                  <a:schemeClr val="bg2">
                    <a:lumMod val="90000"/>
                  </a:schemeClr>
                </a:solidFill>
              </a:rPr>
              <a:t>John 10:22							</a:t>
            </a:r>
          </a:p>
          <a:p>
            <a:r>
              <a:rPr lang="en-AU" dirty="0" smtClean="0">
                <a:solidFill>
                  <a:schemeClr val="bg2">
                    <a:lumMod val="90000"/>
                  </a:schemeClr>
                </a:solidFill>
              </a:rPr>
              <a:t>The festival is also called </a:t>
            </a:r>
            <a:r>
              <a:rPr lang="en-AU" b="1" dirty="0" smtClean="0">
                <a:solidFill>
                  <a:schemeClr val="bg2">
                    <a:lumMod val="90000"/>
                  </a:schemeClr>
                </a:solidFill>
              </a:rPr>
              <a:t>Lights</a:t>
            </a:r>
            <a:r>
              <a:rPr lang="en-AU" dirty="0" smtClean="0">
                <a:solidFill>
                  <a:schemeClr val="bg2">
                    <a:lumMod val="90000"/>
                  </a:schemeClr>
                </a:solidFill>
              </a:rPr>
              <a:t> (Jos. </a:t>
            </a:r>
            <a:r>
              <a:rPr lang="en-AU" i="1" dirty="0" err="1" smtClean="0">
                <a:solidFill>
                  <a:schemeClr val="bg2">
                    <a:lumMod val="90000"/>
                  </a:schemeClr>
                </a:solidFill>
              </a:rPr>
              <a:t>Antiq</a:t>
            </a:r>
            <a:r>
              <a:rPr lang="en-AU" i="1" dirty="0" smtClean="0">
                <a:solidFill>
                  <a:schemeClr val="bg2">
                    <a:lumMod val="90000"/>
                  </a:schemeClr>
                </a:solidFill>
              </a:rPr>
              <a:t> </a:t>
            </a:r>
            <a:r>
              <a:rPr lang="en-AU" dirty="0" smtClean="0">
                <a:solidFill>
                  <a:schemeClr val="bg2">
                    <a:lumMod val="90000"/>
                  </a:schemeClr>
                </a:solidFill>
              </a:rPr>
              <a:t>12.7.7)								</a:t>
            </a:r>
          </a:p>
          <a:p>
            <a:r>
              <a:rPr lang="en-AU" dirty="0" smtClean="0">
                <a:solidFill>
                  <a:schemeClr val="bg2">
                    <a:lumMod val="90000"/>
                  </a:schemeClr>
                </a:solidFill>
              </a:rPr>
              <a:t>It is observed for eight nights, starting on the 25th day of Kislev (approximately  December)</a:t>
            </a:r>
          </a:p>
          <a:p>
            <a:endParaRPr lang="en-AU" dirty="0" smtClean="0"/>
          </a:p>
          <a:p>
            <a:endParaRPr lang="en-AU" dirty="0"/>
          </a:p>
        </p:txBody>
      </p:sp>
      <p:pic>
        <p:nvPicPr>
          <p:cNvPr id="5" name="Picture 4" descr="burning.gif"/>
          <p:cNvPicPr>
            <a:picLocks noChangeAspect="1"/>
          </p:cNvPicPr>
          <p:nvPr/>
        </p:nvPicPr>
        <p:blipFill>
          <a:blip r:embed="rId2"/>
          <a:stretch>
            <a:fillRect/>
          </a:stretch>
        </p:blipFill>
        <p:spPr>
          <a:xfrm>
            <a:off x="0" y="214290"/>
            <a:ext cx="1133475" cy="85725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000">
              <a:schemeClr val="bg2">
                <a:lumMod val="10000"/>
              </a:schemeClr>
            </a:gs>
            <a:gs pos="10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28596" y="428605"/>
            <a:ext cx="8215370" cy="7294305"/>
          </a:xfrm>
          <a:prstGeom prst="rect">
            <a:avLst/>
          </a:prstGeom>
          <a:noFill/>
        </p:spPr>
        <p:txBody>
          <a:bodyPr wrap="square" rtlCol="0">
            <a:spAutoFit/>
          </a:bodyPr>
          <a:lstStyle/>
          <a:p>
            <a:pPr algn="just">
              <a:lnSpc>
                <a:spcPct val="150000"/>
              </a:lnSpc>
            </a:pPr>
            <a:r>
              <a:rPr lang="en-GB" sz="2000" dirty="0" smtClean="0">
                <a:solidFill>
                  <a:schemeClr val="bg2">
                    <a:lumMod val="75000"/>
                  </a:schemeClr>
                </a:solidFill>
              </a:rPr>
              <a:t>The discourse in John 10:34-38, has the Feast of Dedication as the background (John 10:22) and also concerns the charge of blasphemy and questions the legitimacy of Christ as “God manifest.” James F. McGrath (2001:120-121) observes that over one third of all the occurrences of blasphemy are found in the book of </a:t>
            </a:r>
            <a:r>
              <a:rPr lang="en-GB" sz="2000" dirty="0" err="1" smtClean="0">
                <a:solidFill>
                  <a:schemeClr val="bg2">
                    <a:lumMod val="75000"/>
                  </a:schemeClr>
                </a:solidFill>
              </a:rPr>
              <a:t>Maccabees</a:t>
            </a:r>
            <a:r>
              <a:rPr lang="en-GB" sz="2000" dirty="0" smtClean="0">
                <a:solidFill>
                  <a:schemeClr val="bg2">
                    <a:lumMod val="75000"/>
                  </a:schemeClr>
                </a:solidFill>
              </a:rPr>
              <a:t>. Further, in 2 </a:t>
            </a:r>
            <a:r>
              <a:rPr lang="en-GB" sz="2000" dirty="0" err="1" smtClean="0">
                <a:solidFill>
                  <a:schemeClr val="bg2">
                    <a:lumMod val="75000"/>
                  </a:schemeClr>
                </a:solidFill>
              </a:rPr>
              <a:t>Maccabees</a:t>
            </a:r>
            <a:r>
              <a:rPr lang="en-GB" sz="2000" dirty="0" smtClean="0">
                <a:solidFill>
                  <a:schemeClr val="bg2">
                    <a:lumMod val="75000"/>
                  </a:schemeClr>
                </a:solidFill>
              </a:rPr>
              <a:t> 9.12 which describes Antiochus on his deathbed, Antiochus is depicted as repenting and asserting that </a:t>
            </a:r>
            <a:r>
              <a:rPr lang="en-GB" sz="2000" b="1" dirty="0" smtClean="0">
                <a:solidFill>
                  <a:schemeClr val="bg2">
                    <a:lumMod val="75000"/>
                  </a:schemeClr>
                </a:solidFill>
              </a:rPr>
              <a:t>‘</a:t>
            </a:r>
            <a:r>
              <a:rPr lang="en-GB" sz="2000" b="1" i="1" dirty="0" smtClean="0">
                <a:solidFill>
                  <a:schemeClr val="bg2">
                    <a:lumMod val="75000"/>
                  </a:schemeClr>
                </a:solidFill>
              </a:rPr>
              <a:t>no mortal should think that he is equal to God’</a:t>
            </a:r>
            <a:r>
              <a:rPr lang="en-GB" sz="2000" b="1" dirty="0" smtClean="0">
                <a:solidFill>
                  <a:schemeClr val="bg2">
                    <a:lumMod val="75000"/>
                  </a:schemeClr>
                </a:solidFill>
              </a:rPr>
              <a:t>,</a:t>
            </a:r>
            <a:r>
              <a:rPr lang="en-GB" sz="2000" dirty="0" smtClean="0">
                <a:solidFill>
                  <a:schemeClr val="bg2">
                    <a:lumMod val="75000"/>
                  </a:schemeClr>
                </a:solidFill>
              </a:rPr>
              <a:t> a phrase which is not unlike the accusation here, ‘You, although you are a human being, make yourself God’ (see also John 5.18 where it is equality to God that is specifically mentioned). </a:t>
            </a:r>
            <a:r>
              <a:rPr lang="en-GB" sz="2000" dirty="0" smtClean="0">
                <a:solidFill>
                  <a:schemeClr val="bg2">
                    <a:lumMod val="25000"/>
                  </a:schemeClr>
                </a:solidFill>
              </a:rPr>
              <a:t>It thus seems highly plausible to suggest that John does intend his readers to recall something of the overtones and significance of this feast and of the scriptural texts that recount its origins”.</a:t>
            </a:r>
            <a:endParaRPr lang="en-AU" sz="2000" dirty="0" smtClean="0">
              <a:solidFill>
                <a:schemeClr val="bg2">
                  <a:lumMod val="25000"/>
                </a:schemeClr>
              </a:solidFill>
            </a:endParaRPr>
          </a:p>
          <a:p>
            <a:pPr algn="just">
              <a:lnSpc>
                <a:spcPct val="150000"/>
              </a:lnSpc>
            </a:pPr>
            <a:r>
              <a:rPr lang="en-GB" sz="2000" dirty="0" smtClean="0">
                <a:solidFill>
                  <a:schemeClr val="bg2">
                    <a:lumMod val="75000"/>
                  </a:schemeClr>
                </a:solidFill>
              </a:rPr>
              <a:t> </a:t>
            </a:r>
            <a:endParaRPr lang="en-AU" sz="2000" dirty="0" smtClean="0">
              <a:solidFill>
                <a:schemeClr val="bg2">
                  <a:lumMod val="75000"/>
                </a:schemeClr>
              </a:solidFill>
            </a:endParaRPr>
          </a:p>
          <a:p>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4000">
              <a:schemeClr val="bg2">
                <a:lumMod val="10000"/>
              </a:schemeClr>
            </a:gs>
            <a:gs pos="10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00034" y="714356"/>
            <a:ext cx="8215370" cy="4985980"/>
          </a:xfrm>
          <a:prstGeom prst="rect">
            <a:avLst/>
          </a:prstGeom>
          <a:noFill/>
        </p:spPr>
        <p:txBody>
          <a:bodyPr wrap="square" rtlCol="0">
            <a:spAutoFit/>
          </a:bodyPr>
          <a:lstStyle/>
          <a:p>
            <a:pPr algn="just">
              <a:lnSpc>
                <a:spcPct val="150000"/>
              </a:lnSpc>
            </a:pPr>
            <a:r>
              <a:rPr lang="en-GB" sz="2000" dirty="0" smtClean="0">
                <a:solidFill>
                  <a:schemeClr val="bg2">
                    <a:lumMod val="75000"/>
                  </a:schemeClr>
                </a:solidFill>
              </a:rPr>
              <a:t>It is very probable that the annunciation of John the Baptist’s conception occurred when his father Zechariah was ministering in the temple during the Feast of Lights (Luke 1:8-10).  The Fourth Gospel refers to John as a “lamp” and the </a:t>
            </a:r>
            <a:r>
              <a:rPr lang="en-GB" sz="2000" dirty="0" err="1" smtClean="0">
                <a:solidFill>
                  <a:schemeClr val="bg2">
                    <a:lumMod val="75000"/>
                  </a:schemeClr>
                </a:solidFill>
              </a:rPr>
              <a:t>Johannine</a:t>
            </a:r>
            <a:r>
              <a:rPr lang="en-GB" sz="2000" dirty="0" smtClean="0">
                <a:solidFill>
                  <a:schemeClr val="bg2">
                    <a:lumMod val="75000"/>
                  </a:schemeClr>
                </a:solidFill>
              </a:rPr>
              <a:t> prologue (John 1:7-9) references two “lights” (1:7-9;5:35). The prologue mixes the metaphors of the new creation (sun/moon) and the Festival of lights which centres on the winter solstice disappearance of the sun, consequentially demythologized in the vision of the two anointed ones of Zechariah’s vision and becoming the eschatological witnesses –the two lamps of Revelation at the dedication of a new (spiritual) Temple.</a:t>
            </a:r>
            <a:endParaRPr lang="en-AU" sz="2000" dirty="0" smtClean="0">
              <a:solidFill>
                <a:schemeClr val="bg2">
                  <a:lumMod val="75000"/>
                </a:schemeClr>
              </a:solidFill>
            </a:endParaRPr>
          </a:p>
          <a:p>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67000">
              <a:schemeClr val="bg2">
                <a:lumMod val="10000"/>
              </a:schemeClr>
            </a:gs>
            <a:gs pos="100000">
              <a:srgbClr val="D49E6C"/>
            </a:gs>
            <a:gs pos="99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050" y="228600"/>
            <a:ext cx="3500462" cy="990600"/>
          </a:xfrm>
        </p:spPr>
        <p:txBody>
          <a:bodyPr>
            <a:normAutofit fontScale="90000"/>
          </a:bodyPr>
          <a:lstStyle/>
          <a:p>
            <a:pPr algn="ctr"/>
            <a:r>
              <a:rPr lang="en-AU" dirty="0" smtClean="0">
                <a:solidFill>
                  <a:schemeClr val="bg2">
                    <a:lumMod val="75000"/>
                  </a:schemeClr>
                </a:solidFill>
              </a:rPr>
              <a:t>Summary</a:t>
            </a:r>
            <a:br>
              <a:rPr lang="en-AU" dirty="0" smtClean="0">
                <a:solidFill>
                  <a:schemeClr val="bg2">
                    <a:lumMod val="75000"/>
                  </a:schemeClr>
                </a:solidFill>
              </a:rPr>
            </a:br>
            <a:endParaRPr lang="en-AU" dirty="0">
              <a:solidFill>
                <a:schemeClr val="bg2">
                  <a:lumMod val="75000"/>
                </a:schemeClr>
              </a:solidFill>
            </a:endParaRPr>
          </a:p>
        </p:txBody>
      </p:sp>
      <p:sp>
        <p:nvSpPr>
          <p:cNvPr id="3" name="Content Placeholder 2"/>
          <p:cNvSpPr>
            <a:spLocks noGrp="1"/>
          </p:cNvSpPr>
          <p:nvPr>
            <p:ph sz="quarter" idx="1"/>
          </p:nvPr>
        </p:nvSpPr>
        <p:spPr>
          <a:xfrm>
            <a:off x="612648" y="928670"/>
            <a:ext cx="8153400" cy="4643470"/>
          </a:xfrm>
        </p:spPr>
        <p:txBody>
          <a:bodyPr/>
          <a:lstStyle/>
          <a:p>
            <a:pPr algn="just">
              <a:lnSpc>
                <a:spcPct val="150000"/>
              </a:lnSpc>
            </a:pPr>
            <a:r>
              <a:rPr lang="en-AU" sz="2000" dirty="0" smtClean="0">
                <a:solidFill>
                  <a:schemeClr val="bg2">
                    <a:lumMod val="75000"/>
                  </a:schemeClr>
                </a:solidFill>
              </a:rPr>
              <a:t>The blasphemy perpetrated by </a:t>
            </a:r>
            <a:r>
              <a:rPr lang="en-GB" sz="2000" dirty="0" smtClean="0">
                <a:solidFill>
                  <a:schemeClr val="bg2">
                    <a:lumMod val="75000"/>
                  </a:schemeClr>
                </a:solidFill>
              </a:rPr>
              <a:t>Antiochus </a:t>
            </a:r>
            <a:r>
              <a:rPr lang="en-GB" sz="2000" dirty="0" err="1" smtClean="0">
                <a:solidFill>
                  <a:schemeClr val="bg2">
                    <a:lumMod val="75000"/>
                  </a:schemeClr>
                </a:solidFill>
              </a:rPr>
              <a:t>Epiphanes</a:t>
            </a:r>
            <a:r>
              <a:rPr lang="en-GB" sz="2000" dirty="0" smtClean="0">
                <a:solidFill>
                  <a:schemeClr val="bg2">
                    <a:lumMod val="75000"/>
                  </a:schemeClr>
                </a:solidFill>
              </a:rPr>
              <a:t> (the Antichrist of the Daniel prophecies) forms the backdrop to the trials of Jesus and Stephen.</a:t>
            </a:r>
            <a:endParaRPr lang="en-AU" sz="2000" dirty="0" smtClean="0">
              <a:solidFill>
                <a:schemeClr val="bg2">
                  <a:lumMod val="75000"/>
                </a:schemeClr>
              </a:solidFill>
            </a:endParaRPr>
          </a:p>
          <a:p>
            <a:pPr algn="just">
              <a:lnSpc>
                <a:spcPct val="150000"/>
              </a:lnSpc>
            </a:pPr>
            <a:r>
              <a:rPr lang="en-GB" sz="2000" dirty="0" smtClean="0">
                <a:solidFill>
                  <a:schemeClr val="bg2">
                    <a:lumMod val="75000"/>
                  </a:schemeClr>
                </a:solidFill>
              </a:rPr>
              <a:t>The discourse in John 10:34-38 has the Feast of Dedication (10:22) as the background</a:t>
            </a:r>
          </a:p>
          <a:p>
            <a:pPr algn="just">
              <a:lnSpc>
                <a:spcPct val="150000"/>
              </a:lnSpc>
            </a:pPr>
            <a:r>
              <a:rPr lang="en-GB" sz="2000" dirty="0" smtClean="0">
                <a:solidFill>
                  <a:schemeClr val="bg2">
                    <a:lumMod val="75000"/>
                  </a:schemeClr>
                </a:solidFill>
              </a:rPr>
              <a:t>The annunciation of the Baptist’s birth occurred at the Feast of Lights </a:t>
            </a:r>
          </a:p>
          <a:p>
            <a:pPr algn="just">
              <a:lnSpc>
                <a:spcPct val="150000"/>
              </a:lnSpc>
            </a:pPr>
            <a:r>
              <a:rPr lang="en-GB" sz="2000" dirty="0" smtClean="0">
                <a:solidFill>
                  <a:schemeClr val="bg2">
                    <a:lumMod val="75000"/>
                  </a:schemeClr>
                </a:solidFill>
              </a:rPr>
              <a:t>The two lights of the Fourth Gospel are typical of the two eschatological </a:t>
            </a:r>
            <a:r>
              <a:rPr lang="en-GB" sz="2000" dirty="0" err="1" smtClean="0">
                <a:solidFill>
                  <a:schemeClr val="bg2">
                    <a:lumMod val="75000"/>
                  </a:schemeClr>
                </a:solidFill>
              </a:rPr>
              <a:t>lampstands</a:t>
            </a:r>
            <a:r>
              <a:rPr lang="en-GB" sz="2000" dirty="0" smtClean="0">
                <a:solidFill>
                  <a:schemeClr val="bg2">
                    <a:lumMod val="75000"/>
                  </a:schemeClr>
                </a:solidFill>
              </a:rPr>
              <a:t> in Revelation</a:t>
            </a:r>
            <a:endParaRPr lang="en-AU" sz="2000" dirty="0" smtClean="0">
              <a:solidFill>
                <a:schemeClr val="bg2">
                  <a:lumMod val="75000"/>
                </a:schemeClr>
              </a:solidFill>
            </a:endParaRPr>
          </a:p>
          <a:p>
            <a:endParaRPr lang="en-AU" sz="2000" dirty="0" smtClean="0">
              <a:solidFill>
                <a:schemeClr val="bg2">
                  <a:lumMod val="75000"/>
                </a:schemeClr>
              </a:solidFill>
            </a:endParaRPr>
          </a:p>
          <a:p>
            <a:endParaRPr lang="en-AU" sz="2000" dirty="0" smtClean="0">
              <a:solidFill>
                <a:schemeClr val="bg2">
                  <a:lumMod val="75000"/>
                </a:schemeClr>
              </a:solidFill>
            </a:endParaRPr>
          </a:p>
          <a:p>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66000">
              <a:schemeClr val="bg2">
                <a:lumMod val="10000"/>
              </a:schemeClr>
            </a:gs>
            <a:gs pos="100000">
              <a:srgbClr val="D49E6C"/>
            </a:gs>
            <a:gs pos="10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5984" y="228600"/>
            <a:ext cx="4143404" cy="990600"/>
          </a:xfrm>
        </p:spPr>
        <p:txBody>
          <a:bodyPr/>
          <a:lstStyle/>
          <a:p>
            <a:pPr algn="ctr"/>
            <a:r>
              <a:rPr lang="en-AU" dirty="0" smtClean="0">
                <a:solidFill>
                  <a:schemeClr val="bg2">
                    <a:lumMod val="75000"/>
                  </a:schemeClr>
                </a:solidFill>
              </a:rPr>
              <a:t>Bibliography</a:t>
            </a:r>
            <a:endParaRPr lang="en-AU" dirty="0">
              <a:solidFill>
                <a:schemeClr val="bg2">
                  <a:lumMod val="75000"/>
                </a:schemeClr>
              </a:solidFill>
            </a:endParaRPr>
          </a:p>
        </p:txBody>
      </p:sp>
      <p:sp>
        <p:nvSpPr>
          <p:cNvPr id="3" name="TextBox 2"/>
          <p:cNvSpPr txBox="1"/>
          <p:nvPr/>
        </p:nvSpPr>
        <p:spPr>
          <a:xfrm>
            <a:off x="428596" y="1857364"/>
            <a:ext cx="8143932" cy="5047536"/>
          </a:xfrm>
          <a:prstGeom prst="rect">
            <a:avLst/>
          </a:prstGeom>
          <a:noFill/>
        </p:spPr>
        <p:txBody>
          <a:bodyPr wrap="square" rtlCol="0">
            <a:spAutoFit/>
          </a:bodyPr>
          <a:lstStyle/>
          <a:p>
            <a:pPr algn="just"/>
            <a:r>
              <a:rPr lang="en-AU" sz="1200" b="1" dirty="0" smtClean="0">
                <a:solidFill>
                  <a:schemeClr val="accent1">
                    <a:lumMod val="40000"/>
                    <a:lumOff val="60000"/>
                  </a:schemeClr>
                </a:solidFill>
              </a:rPr>
              <a:t>Alfred </a:t>
            </a:r>
            <a:r>
              <a:rPr lang="en-AU" sz="1200" b="1" dirty="0" err="1" smtClean="0">
                <a:solidFill>
                  <a:schemeClr val="accent1">
                    <a:lumMod val="40000"/>
                    <a:lumOff val="60000"/>
                  </a:schemeClr>
                </a:solidFill>
              </a:rPr>
              <a:t>Edersheim</a:t>
            </a:r>
            <a:r>
              <a:rPr lang="en-AU" sz="1200" dirty="0" smtClean="0">
                <a:solidFill>
                  <a:schemeClr val="accent1">
                    <a:lumMod val="40000"/>
                    <a:lumOff val="60000"/>
                  </a:schemeClr>
                </a:solidFill>
              </a:rPr>
              <a:t>, </a:t>
            </a:r>
            <a:r>
              <a:rPr lang="en-AU" sz="1200" i="1" dirty="0" smtClean="0">
                <a:solidFill>
                  <a:schemeClr val="accent1">
                    <a:lumMod val="40000"/>
                    <a:lumOff val="60000"/>
                  </a:schemeClr>
                </a:solidFill>
              </a:rPr>
              <a:t>The Temple :Its ministry and services at the time of Jesus Christ,</a:t>
            </a:r>
            <a:r>
              <a:rPr lang="en-AU" sz="1200" dirty="0" smtClean="0">
                <a:solidFill>
                  <a:schemeClr val="accent1">
                    <a:lumMod val="40000"/>
                    <a:lumOff val="60000"/>
                  </a:schemeClr>
                </a:solidFill>
              </a:rPr>
              <a:t> (Printer A. Wheaton:Exeter,1959),335</a:t>
            </a:r>
          </a:p>
          <a:p>
            <a:pPr algn="just"/>
            <a:endParaRPr lang="en-AU" sz="1200" dirty="0" smtClean="0">
              <a:solidFill>
                <a:schemeClr val="accent1">
                  <a:lumMod val="40000"/>
                  <a:lumOff val="60000"/>
                </a:schemeClr>
              </a:solidFill>
            </a:endParaRPr>
          </a:p>
          <a:p>
            <a:pPr algn="just"/>
            <a:r>
              <a:rPr lang="en-AU" sz="1200" b="1" dirty="0" smtClean="0">
                <a:solidFill>
                  <a:schemeClr val="accent1">
                    <a:lumMod val="40000"/>
                    <a:lumOff val="60000"/>
                  </a:schemeClr>
                </a:solidFill>
              </a:rPr>
              <a:t>George Booker</a:t>
            </a:r>
            <a:r>
              <a:rPr lang="en-AU" sz="1200" dirty="0" smtClean="0">
                <a:solidFill>
                  <a:schemeClr val="accent1">
                    <a:lumMod val="40000"/>
                    <a:lumOff val="60000"/>
                  </a:schemeClr>
                </a:solidFill>
              </a:rPr>
              <a:t>, Psalm Studies. Online [cited 10 March 2009]:</a:t>
            </a:r>
          </a:p>
          <a:p>
            <a:pPr algn="just"/>
            <a:r>
              <a:rPr lang="en-AU" sz="1200" u="sng" dirty="0" smtClean="0">
                <a:solidFill>
                  <a:schemeClr val="accent1">
                    <a:lumMod val="40000"/>
                    <a:lumOff val="60000"/>
                  </a:schemeClr>
                </a:solidFill>
              </a:rPr>
              <a:t> </a:t>
            </a:r>
            <a:r>
              <a:rPr lang="en-AU" sz="1200" u="sng" dirty="0" smtClean="0">
                <a:solidFill>
                  <a:schemeClr val="accent1">
                    <a:lumMod val="40000"/>
                    <a:lumOff val="60000"/>
                  </a:schemeClr>
                </a:solidFill>
                <a:hlinkClick r:id="rId2"/>
              </a:rPr>
              <a:t>http://www.christadelphianbooks.org/booker/psalms1/psabka38.html</a:t>
            </a:r>
            <a:endParaRPr lang="en-AU" sz="1200" dirty="0" smtClean="0">
              <a:solidFill>
                <a:schemeClr val="accent1">
                  <a:lumMod val="40000"/>
                  <a:lumOff val="60000"/>
                </a:schemeClr>
              </a:solidFill>
            </a:endParaRPr>
          </a:p>
          <a:p>
            <a:pPr algn="just"/>
            <a:r>
              <a:rPr lang="en-AU" sz="1200" dirty="0" smtClean="0">
                <a:solidFill>
                  <a:schemeClr val="accent1">
                    <a:lumMod val="40000"/>
                    <a:lumOff val="60000"/>
                  </a:schemeClr>
                </a:solidFill>
              </a:rPr>
              <a:t> </a:t>
            </a:r>
          </a:p>
          <a:p>
            <a:pPr algn="just"/>
            <a:r>
              <a:rPr lang="en-GB" sz="1200" b="1" dirty="0" smtClean="0">
                <a:solidFill>
                  <a:schemeClr val="accent1">
                    <a:lumMod val="40000"/>
                    <a:lumOff val="60000"/>
                  </a:schemeClr>
                </a:solidFill>
              </a:rPr>
              <a:t>James F. McGrath </a:t>
            </a:r>
            <a:r>
              <a:rPr lang="en-AU" sz="1200" dirty="0" smtClean="0">
                <a:solidFill>
                  <a:schemeClr val="accent1">
                    <a:lumMod val="40000"/>
                    <a:lumOff val="60000"/>
                  </a:schemeClr>
                </a:solidFill>
              </a:rPr>
              <a:t>,"You </a:t>
            </a:r>
            <a:r>
              <a:rPr lang="en-AU" sz="1200" i="1" dirty="0" smtClean="0">
                <a:solidFill>
                  <a:schemeClr val="accent1">
                    <a:lumMod val="40000"/>
                    <a:lumOff val="60000"/>
                  </a:schemeClr>
                </a:solidFill>
              </a:rPr>
              <a:t>are </a:t>
            </a:r>
            <a:r>
              <a:rPr lang="en-AU" sz="1200" dirty="0" smtClean="0">
                <a:solidFill>
                  <a:schemeClr val="accent1">
                    <a:lumMod val="40000"/>
                    <a:lumOff val="60000"/>
                  </a:schemeClr>
                </a:solidFill>
              </a:rPr>
              <a:t>gods, And all of you </a:t>
            </a:r>
            <a:r>
              <a:rPr lang="en-AU" sz="1200" i="1" dirty="0" smtClean="0">
                <a:solidFill>
                  <a:schemeClr val="accent1">
                    <a:lumMod val="40000"/>
                    <a:lumOff val="60000"/>
                  </a:schemeClr>
                </a:solidFill>
              </a:rPr>
              <a:t>are </a:t>
            </a:r>
            <a:r>
              <a:rPr lang="en-AU" sz="1200" dirty="0" smtClean="0">
                <a:solidFill>
                  <a:schemeClr val="accent1">
                    <a:lumMod val="40000"/>
                    <a:lumOff val="60000"/>
                  </a:schemeClr>
                </a:solidFill>
              </a:rPr>
              <a:t>children of the Most High (Ps82:6)”</a:t>
            </a:r>
            <a:r>
              <a:rPr lang="en-GB" sz="1200" dirty="0" smtClean="0">
                <a:solidFill>
                  <a:schemeClr val="accent1">
                    <a:lumMod val="40000"/>
                    <a:lumOff val="60000"/>
                  </a:schemeClr>
                </a:solidFill>
              </a:rPr>
              <a:t>,</a:t>
            </a:r>
            <a:r>
              <a:rPr lang="en-GB" sz="1200" b="1" dirty="0" smtClean="0">
                <a:solidFill>
                  <a:schemeClr val="accent1">
                    <a:lumMod val="40000"/>
                    <a:lumOff val="60000"/>
                  </a:schemeClr>
                </a:solidFill>
              </a:rPr>
              <a:t> </a:t>
            </a:r>
            <a:r>
              <a:rPr lang="en-GB" sz="1200" i="1" dirty="0" smtClean="0">
                <a:solidFill>
                  <a:schemeClr val="accent1">
                    <a:lumMod val="40000"/>
                    <a:lumOff val="60000"/>
                  </a:schemeClr>
                </a:solidFill>
              </a:rPr>
              <a:t>John's Apologetic Christology: </a:t>
            </a:r>
            <a:r>
              <a:rPr lang="en-GB" sz="1200" i="1" dirty="0" err="1" smtClean="0">
                <a:solidFill>
                  <a:schemeClr val="accent1">
                    <a:lumMod val="40000"/>
                    <a:lumOff val="60000"/>
                  </a:schemeClr>
                </a:solidFill>
              </a:rPr>
              <a:t>Legitimation</a:t>
            </a:r>
            <a:r>
              <a:rPr lang="en-GB" sz="1200" i="1" dirty="0" smtClean="0">
                <a:solidFill>
                  <a:schemeClr val="accent1">
                    <a:lumMod val="40000"/>
                    <a:lumOff val="60000"/>
                  </a:schemeClr>
                </a:solidFill>
              </a:rPr>
              <a:t> and Development in </a:t>
            </a:r>
            <a:r>
              <a:rPr lang="en-GB" sz="1200" i="1" dirty="0" err="1" smtClean="0">
                <a:solidFill>
                  <a:schemeClr val="accent1">
                    <a:lumMod val="40000"/>
                    <a:lumOff val="60000"/>
                  </a:schemeClr>
                </a:solidFill>
              </a:rPr>
              <a:t>Johannine</a:t>
            </a:r>
            <a:r>
              <a:rPr lang="en-GB" sz="1200" i="1" dirty="0" smtClean="0">
                <a:solidFill>
                  <a:schemeClr val="accent1">
                    <a:lumMod val="40000"/>
                    <a:lumOff val="60000"/>
                  </a:schemeClr>
                </a:solidFill>
              </a:rPr>
              <a:t> Christology,</a:t>
            </a:r>
            <a:r>
              <a:rPr lang="en-GB" sz="1200" dirty="0" smtClean="0">
                <a:solidFill>
                  <a:schemeClr val="accent1">
                    <a:lumMod val="40000"/>
                    <a:lumOff val="60000"/>
                  </a:schemeClr>
                </a:solidFill>
              </a:rPr>
              <a:t> (Cambridge University Press, 2001),120-121</a:t>
            </a:r>
            <a:endParaRPr lang="en-AU" sz="1200" dirty="0" smtClean="0">
              <a:solidFill>
                <a:schemeClr val="accent1">
                  <a:lumMod val="40000"/>
                  <a:lumOff val="60000"/>
                </a:schemeClr>
              </a:solidFill>
            </a:endParaRPr>
          </a:p>
          <a:p>
            <a:pPr algn="just"/>
            <a:r>
              <a:rPr lang="en-AU" sz="1200" dirty="0" smtClean="0">
                <a:solidFill>
                  <a:schemeClr val="accent1">
                    <a:lumMod val="40000"/>
                    <a:lumOff val="60000"/>
                  </a:schemeClr>
                </a:solidFill>
              </a:rPr>
              <a:t> </a:t>
            </a:r>
          </a:p>
          <a:p>
            <a:pPr algn="just"/>
            <a:r>
              <a:rPr lang="en-GB" sz="1200" b="1" dirty="0" smtClean="0">
                <a:solidFill>
                  <a:schemeClr val="accent1">
                    <a:lumMod val="40000"/>
                    <a:lumOff val="60000"/>
                  </a:schemeClr>
                </a:solidFill>
              </a:rPr>
              <a:t>Jewish </a:t>
            </a:r>
            <a:r>
              <a:rPr lang="en-GB" sz="1200" b="1" dirty="0" err="1" smtClean="0">
                <a:solidFill>
                  <a:schemeClr val="accent1">
                    <a:lumMod val="40000"/>
                    <a:lumOff val="60000"/>
                  </a:schemeClr>
                </a:solidFill>
              </a:rPr>
              <a:t>Encyclopedia</a:t>
            </a:r>
            <a:r>
              <a:rPr lang="en-GB" sz="1200" b="1" dirty="0" smtClean="0">
                <a:solidFill>
                  <a:schemeClr val="accent1">
                    <a:lumMod val="40000"/>
                    <a:lumOff val="60000"/>
                  </a:schemeClr>
                </a:solidFill>
              </a:rPr>
              <a:t> </a:t>
            </a:r>
            <a:r>
              <a:rPr lang="en-GB" sz="1200" dirty="0" smtClean="0">
                <a:solidFill>
                  <a:schemeClr val="accent1">
                    <a:lumMod val="40000"/>
                    <a:lumOff val="60000"/>
                  </a:schemeClr>
                </a:solidFill>
              </a:rPr>
              <a:t>entry under Hanukkah, Bibliography: </a:t>
            </a:r>
            <a:r>
              <a:rPr lang="en-GB" sz="1200" dirty="0" err="1" smtClean="0">
                <a:solidFill>
                  <a:schemeClr val="accent1">
                    <a:lumMod val="40000"/>
                    <a:lumOff val="60000"/>
                  </a:schemeClr>
                </a:solidFill>
              </a:rPr>
              <a:t>Schürer</a:t>
            </a:r>
            <a:r>
              <a:rPr lang="en-GB" sz="1200" dirty="0" smtClean="0">
                <a:solidFill>
                  <a:schemeClr val="accent1">
                    <a:lumMod val="40000"/>
                    <a:lumOff val="60000"/>
                  </a:schemeClr>
                </a:solidFill>
              </a:rPr>
              <a:t>, </a:t>
            </a:r>
            <a:r>
              <a:rPr lang="en-GB" sz="1200" i="1" dirty="0" err="1" smtClean="0">
                <a:solidFill>
                  <a:schemeClr val="accent1">
                    <a:lumMod val="40000"/>
                    <a:lumOff val="60000"/>
                  </a:schemeClr>
                </a:solidFill>
              </a:rPr>
              <a:t>Gesch</a:t>
            </a:r>
            <a:r>
              <a:rPr lang="en-GB" sz="1200" i="1" dirty="0" smtClean="0">
                <a:solidFill>
                  <a:schemeClr val="accent1">
                    <a:lumMod val="40000"/>
                    <a:lumOff val="60000"/>
                  </a:schemeClr>
                </a:solidFill>
              </a:rPr>
              <a:t>.</a:t>
            </a:r>
            <a:r>
              <a:rPr lang="en-GB" sz="1200" dirty="0" smtClean="0">
                <a:solidFill>
                  <a:schemeClr val="accent1">
                    <a:lumMod val="40000"/>
                    <a:lumOff val="60000"/>
                  </a:schemeClr>
                </a:solidFill>
              </a:rPr>
              <a:t> 3d ed., </a:t>
            </a:r>
            <a:r>
              <a:rPr lang="en-GB" sz="1200" dirty="0" err="1" smtClean="0">
                <a:solidFill>
                  <a:schemeClr val="accent1">
                    <a:lumMod val="40000"/>
                    <a:lumOff val="60000"/>
                  </a:schemeClr>
                </a:solidFill>
              </a:rPr>
              <a:t>i</a:t>
            </a:r>
            <a:r>
              <a:rPr lang="en-GB" sz="1200" dirty="0" smtClean="0">
                <a:solidFill>
                  <a:schemeClr val="accent1">
                    <a:lumMod val="40000"/>
                    <a:lumOff val="60000"/>
                  </a:schemeClr>
                </a:solidFill>
              </a:rPr>
              <a:t>. 209, where the whole literature is given; Hamburger, </a:t>
            </a:r>
            <a:r>
              <a:rPr lang="en-GB" sz="1200" i="1" dirty="0" smtClean="0">
                <a:solidFill>
                  <a:schemeClr val="accent1">
                    <a:lumMod val="40000"/>
                    <a:lumOff val="60000"/>
                  </a:schemeClr>
                </a:solidFill>
              </a:rPr>
              <a:t>R. B. T.</a:t>
            </a:r>
            <a:r>
              <a:rPr lang="en-GB" sz="1200" dirty="0" smtClean="0">
                <a:solidFill>
                  <a:schemeClr val="accent1">
                    <a:lumMod val="40000"/>
                    <a:lumOff val="60000"/>
                  </a:schemeClr>
                </a:solidFill>
              </a:rPr>
              <a:t> ii., </a:t>
            </a:r>
            <a:r>
              <a:rPr lang="en-GB" sz="1200" dirty="0" err="1" smtClean="0">
                <a:solidFill>
                  <a:schemeClr val="accent1">
                    <a:lumMod val="40000"/>
                    <a:lumOff val="60000"/>
                  </a:schemeClr>
                </a:solidFill>
              </a:rPr>
              <a:t>s.v</a:t>
            </a:r>
            <a:r>
              <a:rPr lang="en-GB" sz="1200" dirty="0" smtClean="0">
                <a:solidFill>
                  <a:schemeClr val="accent1">
                    <a:lumMod val="40000"/>
                    <a:lumOff val="60000"/>
                  </a:schemeClr>
                </a:solidFill>
              </a:rPr>
              <a:t>. </a:t>
            </a:r>
            <a:r>
              <a:rPr lang="en-GB" sz="1200" i="1" dirty="0" err="1" smtClean="0">
                <a:solidFill>
                  <a:schemeClr val="accent1">
                    <a:lumMod val="40000"/>
                    <a:lumOff val="60000"/>
                  </a:schemeClr>
                </a:solidFill>
              </a:rPr>
              <a:t>Weihfest</a:t>
            </a:r>
            <a:r>
              <a:rPr lang="en-GB" sz="1200" dirty="0" smtClean="0">
                <a:solidFill>
                  <a:schemeClr val="accent1">
                    <a:lumMod val="40000"/>
                    <a:lumOff val="60000"/>
                  </a:schemeClr>
                </a:solidFill>
              </a:rPr>
              <a:t>; </a:t>
            </a:r>
            <a:r>
              <a:rPr lang="en-GB" sz="1200" dirty="0" err="1" smtClean="0">
                <a:solidFill>
                  <a:schemeClr val="accent1">
                    <a:lumMod val="40000"/>
                    <a:lumOff val="60000"/>
                  </a:schemeClr>
                </a:solidFill>
              </a:rPr>
              <a:t>Cheyne</a:t>
            </a:r>
            <a:r>
              <a:rPr lang="en-GB" sz="1200" dirty="0" smtClean="0">
                <a:solidFill>
                  <a:schemeClr val="accent1">
                    <a:lumMod val="40000"/>
                    <a:lumOff val="60000"/>
                  </a:schemeClr>
                </a:solidFill>
              </a:rPr>
              <a:t> and Black, </a:t>
            </a:r>
            <a:r>
              <a:rPr lang="en-GB" sz="1200" i="1" dirty="0" smtClean="0">
                <a:solidFill>
                  <a:schemeClr val="accent1">
                    <a:lumMod val="40000"/>
                    <a:lumOff val="60000"/>
                  </a:schemeClr>
                </a:solidFill>
              </a:rPr>
              <a:t>Encyc. Bibl.</a:t>
            </a:r>
            <a:r>
              <a:rPr lang="en-GB" sz="1200" dirty="0" smtClean="0">
                <a:solidFill>
                  <a:schemeClr val="accent1">
                    <a:lumMod val="40000"/>
                    <a:lumOff val="60000"/>
                  </a:schemeClr>
                </a:solidFill>
              </a:rPr>
              <a:t> </a:t>
            </a:r>
            <a:r>
              <a:rPr lang="en-GB" sz="1200" dirty="0" err="1" smtClean="0">
                <a:solidFill>
                  <a:schemeClr val="accent1">
                    <a:lumMod val="40000"/>
                    <a:lumOff val="60000"/>
                  </a:schemeClr>
                </a:solidFill>
              </a:rPr>
              <a:t>s.v</a:t>
            </a:r>
            <a:r>
              <a:rPr lang="en-GB" sz="1200" dirty="0" smtClean="0">
                <a:solidFill>
                  <a:schemeClr val="accent1">
                    <a:lumMod val="40000"/>
                    <a:lumOff val="60000"/>
                  </a:schemeClr>
                </a:solidFill>
              </a:rPr>
              <a:t>. </a:t>
            </a:r>
            <a:r>
              <a:rPr lang="en-GB" sz="1200" i="1" dirty="0" smtClean="0">
                <a:solidFill>
                  <a:schemeClr val="accent1">
                    <a:lumMod val="40000"/>
                    <a:lumOff val="60000"/>
                  </a:schemeClr>
                </a:solidFill>
              </a:rPr>
              <a:t>Dedication, Feast of </a:t>
            </a:r>
            <a:r>
              <a:rPr lang="en-GB" sz="1200" dirty="0" smtClean="0">
                <a:solidFill>
                  <a:schemeClr val="accent1">
                    <a:lumMod val="40000"/>
                    <a:lumOff val="60000"/>
                  </a:schemeClr>
                </a:solidFill>
              </a:rPr>
              <a:t>.K. Picture Caption:   </a:t>
            </a:r>
            <a:r>
              <a:rPr lang="en-GB" sz="1200" dirty="0" err="1" smtClean="0">
                <a:solidFill>
                  <a:schemeClr val="accent1">
                    <a:lumMod val="40000"/>
                    <a:lumOff val="60000"/>
                  </a:schemeClr>
                </a:solidFill>
              </a:rPr>
              <a:t>Ḥanukkah</a:t>
            </a:r>
            <a:r>
              <a:rPr lang="en-GB" sz="1200" dirty="0" smtClean="0">
                <a:solidFill>
                  <a:schemeClr val="accent1">
                    <a:lumMod val="40000"/>
                    <a:lumOff val="60000"/>
                  </a:schemeClr>
                </a:solidFill>
              </a:rPr>
              <a:t> Lamp Found in Jerusalem Excavations. Source:  (In the possession of J. D. Eisenstein.). Copyright 2002 JewishEncyclopedia.com.  Jewish </a:t>
            </a:r>
            <a:r>
              <a:rPr lang="en-GB" sz="1200" dirty="0" err="1" smtClean="0">
                <a:solidFill>
                  <a:schemeClr val="accent1">
                    <a:lumMod val="40000"/>
                    <a:lumOff val="60000"/>
                  </a:schemeClr>
                </a:solidFill>
              </a:rPr>
              <a:t>Encyclopedia</a:t>
            </a:r>
            <a:r>
              <a:rPr lang="en-GB" sz="1200" dirty="0" smtClean="0">
                <a:solidFill>
                  <a:schemeClr val="accent1">
                    <a:lumMod val="40000"/>
                    <a:lumOff val="60000"/>
                  </a:schemeClr>
                </a:solidFill>
              </a:rPr>
              <a:t> online [cited 10 March 2009]:</a:t>
            </a:r>
            <a:endParaRPr lang="en-AU" sz="1200" dirty="0" smtClean="0">
              <a:solidFill>
                <a:schemeClr val="accent1">
                  <a:lumMod val="40000"/>
                  <a:lumOff val="60000"/>
                </a:schemeClr>
              </a:solidFill>
            </a:endParaRPr>
          </a:p>
          <a:p>
            <a:pPr algn="just"/>
            <a:r>
              <a:rPr lang="en-GB" sz="1200" u="sng" dirty="0" smtClean="0">
                <a:solidFill>
                  <a:schemeClr val="accent1">
                    <a:lumMod val="40000"/>
                    <a:lumOff val="60000"/>
                  </a:schemeClr>
                </a:solidFill>
                <a:hlinkClick r:id="rId3"/>
              </a:rPr>
              <a:t>http://www.jewishencyclopedia.com/view.jsp?artid=265&amp;letter=H</a:t>
            </a:r>
            <a:endParaRPr lang="en-AU" sz="1200" dirty="0" smtClean="0">
              <a:solidFill>
                <a:schemeClr val="accent1">
                  <a:lumMod val="40000"/>
                  <a:lumOff val="60000"/>
                </a:schemeClr>
              </a:solidFill>
            </a:endParaRPr>
          </a:p>
          <a:p>
            <a:pPr algn="just"/>
            <a:r>
              <a:rPr lang="en-AU" sz="1200" dirty="0" smtClean="0">
                <a:solidFill>
                  <a:schemeClr val="accent1">
                    <a:lumMod val="40000"/>
                    <a:lumOff val="60000"/>
                  </a:schemeClr>
                </a:solidFill>
              </a:rPr>
              <a:t> </a:t>
            </a:r>
          </a:p>
          <a:p>
            <a:pPr algn="just"/>
            <a:r>
              <a:rPr lang="en-AU" sz="1200" b="1" dirty="0" err="1" smtClean="0">
                <a:solidFill>
                  <a:schemeClr val="accent1">
                    <a:lumMod val="40000"/>
                    <a:lumOff val="60000"/>
                  </a:schemeClr>
                </a:solidFill>
              </a:rPr>
              <a:t>Melech</a:t>
            </a:r>
            <a:r>
              <a:rPr lang="en-AU" sz="1200" b="1" dirty="0" smtClean="0">
                <a:solidFill>
                  <a:schemeClr val="accent1">
                    <a:lumMod val="40000"/>
                    <a:lumOff val="60000"/>
                  </a:schemeClr>
                </a:solidFill>
              </a:rPr>
              <a:t> </a:t>
            </a:r>
            <a:r>
              <a:rPr lang="en-AU" sz="1200" b="1" dirty="0" err="1" smtClean="0">
                <a:solidFill>
                  <a:schemeClr val="accent1">
                    <a:lumMod val="40000"/>
                    <a:lumOff val="60000"/>
                  </a:schemeClr>
                </a:solidFill>
              </a:rPr>
              <a:t>ben</a:t>
            </a:r>
            <a:r>
              <a:rPr lang="en-AU" sz="1200" b="1" dirty="0" smtClean="0">
                <a:solidFill>
                  <a:schemeClr val="accent1">
                    <a:lumMod val="40000"/>
                    <a:lumOff val="60000"/>
                  </a:schemeClr>
                </a:solidFill>
              </a:rPr>
              <a:t> </a:t>
            </a:r>
            <a:r>
              <a:rPr lang="en-AU" sz="1200" b="1" dirty="0" err="1" smtClean="0">
                <a:solidFill>
                  <a:schemeClr val="accent1">
                    <a:lumMod val="40000"/>
                    <a:lumOff val="60000"/>
                  </a:schemeClr>
                </a:solidFill>
              </a:rPr>
              <a:t>Ya'aqov</a:t>
            </a:r>
            <a:r>
              <a:rPr lang="en-AU" sz="1200" dirty="0" smtClean="0">
                <a:solidFill>
                  <a:schemeClr val="accent1">
                    <a:lumMod val="40000"/>
                    <a:lumOff val="60000"/>
                  </a:schemeClr>
                </a:solidFill>
              </a:rPr>
              <a:t>, </a:t>
            </a:r>
            <a:r>
              <a:rPr lang="en-AU" sz="1200" i="1" dirty="0" smtClean="0">
                <a:solidFill>
                  <a:schemeClr val="accent1">
                    <a:lumMod val="40000"/>
                    <a:lumOff val="60000"/>
                  </a:schemeClr>
                </a:solidFill>
              </a:rPr>
              <a:t>Hanukah: What Exactly are We Celebrating Here Anyway?</a:t>
            </a:r>
            <a:r>
              <a:rPr lang="en-AU" sz="1200" dirty="0" smtClean="0">
                <a:solidFill>
                  <a:schemeClr val="accent1">
                    <a:lumMod val="40000"/>
                    <a:lumOff val="60000"/>
                  </a:schemeClr>
                </a:solidFill>
              </a:rPr>
              <a:t> –</a:t>
            </a:r>
            <a:r>
              <a:rPr lang="en-AU" sz="1200" dirty="0" err="1" smtClean="0">
                <a:solidFill>
                  <a:schemeClr val="accent1">
                    <a:lumMod val="40000"/>
                    <a:lumOff val="60000"/>
                  </a:schemeClr>
                </a:solidFill>
              </a:rPr>
              <a:t>Karaite</a:t>
            </a:r>
            <a:r>
              <a:rPr lang="en-AU" sz="1200" dirty="0" smtClean="0">
                <a:solidFill>
                  <a:schemeClr val="accent1">
                    <a:lumMod val="40000"/>
                    <a:lumOff val="60000"/>
                  </a:schemeClr>
                </a:solidFill>
              </a:rPr>
              <a:t> website [cited 10 March 2009]: </a:t>
            </a:r>
            <a:r>
              <a:rPr lang="en-GB" sz="1200" u="sng" dirty="0" smtClean="0">
                <a:solidFill>
                  <a:schemeClr val="accent1">
                    <a:lumMod val="40000"/>
                    <a:lumOff val="60000"/>
                  </a:schemeClr>
                </a:solidFill>
                <a:hlinkClick r:id="rId4"/>
              </a:rPr>
              <a:t>http://www.karaiteinsights.com/php/article.php5?id=05</a:t>
            </a:r>
            <a:endParaRPr lang="en-GB" sz="1200" u="sng" dirty="0" smtClean="0">
              <a:solidFill>
                <a:schemeClr val="accent1">
                  <a:lumMod val="40000"/>
                  <a:lumOff val="60000"/>
                </a:schemeClr>
              </a:solidFill>
            </a:endParaRPr>
          </a:p>
          <a:p>
            <a:pPr algn="just"/>
            <a:endParaRPr lang="en-AU" sz="1200" dirty="0" smtClean="0">
              <a:solidFill>
                <a:schemeClr val="accent1">
                  <a:lumMod val="40000"/>
                  <a:lumOff val="60000"/>
                </a:schemeClr>
              </a:solidFill>
            </a:endParaRPr>
          </a:p>
          <a:p>
            <a:pPr algn="just"/>
            <a:r>
              <a:rPr lang="en-AU" sz="1200" b="1" dirty="0" smtClean="0">
                <a:solidFill>
                  <a:schemeClr val="accent1">
                    <a:lumMod val="40000"/>
                    <a:lumOff val="60000"/>
                  </a:schemeClr>
                </a:solidFill>
              </a:rPr>
              <a:t>Rachel </a:t>
            </a:r>
            <a:r>
              <a:rPr lang="en-AU" sz="1200" b="1" dirty="0" err="1" smtClean="0">
                <a:solidFill>
                  <a:schemeClr val="accent1">
                    <a:lumMod val="40000"/>
                    <a:lumOff val="60000"/>
                  </a:schemeClr>
                </a:solidFill>
              </a:rPr>
              <a:t>Hachlili</a:t>
            </a:r>
            <a:r>
              <a:rPr lang="en-AU" sz="1200" dirty="0" smtClean="0">
                <a:solidFill>
                  <a:schemeClr val="accent1">
                    <a:lumMod val="40000"/>
                    <a:lumOff val="60000"/>
                  </a:schemeClr>
                </a:solidFill>
              </a:rPr>
              <a:t>, </a:t>
            </a:r>
            <a:r>
              <a:rPr lang="en-AU" sz="1200" i="1" dirty="0" smtClean="0">
                <a:solidFill>
                  <a:schemeClr val="accent1">
                    <a:lumMod val="40000"/>
                    <a:lumOff val="60000"/>
                  </a:schemeClr>
                </a:solidFill>
              </a:rPr>
              <a:t>The Menorah, the Ancient Seven-armed Candelabrum</a:t>
            </a:r>
            <a:r>
              <a:rPr lang="en-AU" sz="1200" b="1" i="1" dirty="0" smtClean="0">
                <a:solidFill>
                  <a:schemeClr val="accent1">
                    <a:lumMod val="40000"/>
                    <a:lumOff val="60000"/>
                  </a:schemeClr>
                </a:solidFill>
              </a:rPr>
              <a:t>,</a:t>
            </a:r>
            <a:r>
              <a:rPr lang="en-AU" sz="1200" b="1" dirty="0" smtClean="0">
                <a:solidFill>
                  <a:schemeClr val="accent1">
                    <a:lumMod val="40000"/>
                    <a:lumOff val="60000"/>
                  </a:schemeClr>
                </a:solidFill>
              </a:rPr>
              <a:t> (</a:t>
            </a:r>
            <a:r>
              <a:rPr lang="en-GB" sz="1200" dirty="0" smtClean="0">
                <a:solidFill>
                  <a:schemeClr val="accent1">
                    <a:lumMod val="40000"/>
                    <a:lumOff val="60000"/>
                  </a:schemeClr>
                </a:solidFill>
              </a:rPr>
              <a:t>Brill Academic Publishers, 2002), 203 – online [cited 10 March 2009]: </a:t>
            </a:r>
            <a:r>
              <a:rPr lang="en-AU" sz="1000" u="sng" dirty="0" smtClean="0">
                <a:solidFill>
                  <a:schemeClr val="accent1">
                    <a:lumMod val="40000"/>
                    <a:lumOff val="60000"/>
                  </a:schemeClr>
                </a:solidFill>
                <a:hlinkClick r:id="rId5"/>
              </a:rPr>
              <a:t>http://books.google.com.au/books?id=TOI9oLkEHdoC&amp;dq=The+Menorah,+the+Ancient+Seven-armed+Candelabrum&amp;printsec=frontcov</a:t>
            </a:r>
            <a:endParaRPr lang="en-AU" sz="1000" u="sng" dirty="0" smtClean="0">
              <a:solidFill>
                <a:schemeClr val="accent1">
                  <a:lumMod val="40000"/>
                  <a:lumOff val="60000"/>
                </a:schemeClr>
              </a:solidFill>
            </a:endParaRPr>
          </a:p>
          <a:p>
            <a:pPr algn="just"/>
            <a:endParaRPr lang="en-AU" sz="1200" dirty="0" smtClean="0">
              <a:solidFill>
                <a:schemeClr val="accent1">
                  <a:lumMod val="40000"/>
                  <a:lumOff val="60000"/>
                </a:schemeClr>
              </a:solidFill>
            </a:endParaRPr>
          </a:p>
          <a:p>
            <a:pPr algn="just"/>
            <a:r>
              <a:rPr lang="en-AU" sz="1200" b="1" dirty="0" smtClean="0">
                <a:solidFill>
                  <a:schemeClr val="accent1">
                    <a:lumMod val="40000"/>
                    <a:lumOff val="60000"/>
                  </a:schemeClr>
                </a:solidFill>
              </a:rPr>
              <a:t>P. </a:t>
            </a:r>
            <a:r>
              <a:rPr lang="en-AU" sz="1200" b="1" dirty="0" err="1" smtClean="0">
                <a:solidFill>
                  <a:schemeClr val="accent1">
                    <a:lumMod val="40000"/>
                    <a:lumOff val="60000"/>
                  </a:schemeClr>
                </a:solidFill>
              </a:rPr>
              <a:t>Wyns</a:t>
            </a:r>
            <a:r>
              <a:rPr lang="en-AU" sz="1200" dirty="0" smtClean="0">
                <a:solidFill>
                  <a:schemeClr val="accent1">
                    <a:lumMod val="40000"/>
                    <a:lumOff val="60000"/>
                  </a:schemeClr>
                </a:solidFill>
              </a:rPr>
              <a:t>, </a:t>
            </a:r>
            <a:r>
              <a:rPr lang="en-AU" sz="1200" i="1" dirty="0" err="1" smtClean="0">
                <a:solidFill>
                  <a:schemeClr val="accent1">
                    <a:lumMod val="40000"/>
                    <a:lumOff val="60000"/>
                  </a:schemeClr>
                </a:solidFill>
              </a:rPr>
              <a:t>Christadelphian</a:t>
            </a:r>
            <a:r>
              <a:rPr lang="en-AU" sz="1200" i="1" dirty="0" smtClean="0">
                <a:solidFill>
                  <a:schemeClr val="accent1">
                    <a:lumMod val="40000"/>
                    <a:lumOff val="60000"/>
                  </a:schemeClr>
                </a:solidFill>
              </a:rPr>
              <a:t> </a:t>
            </a:r>
            <a:r>
              <a:rPr lang="en-AU" sz="1200" i="1" dirty="0" err="1" smtClean="0">
                <a:solidFill>
                  <a:schemeClr val="accent1">
                    <a:lumMod val="40000"/>
                    <a:lumOff val="60000"/>
                  </a:schemeClr>
                </a:solidFill>
              </a:rPr>
              <a:t>eJournal</a:t>
            </a:r>
            <a:r>
              <a:rPr lang="en-AU" sz="1200" i="1" dirty="0" smtClean="0">
                <a:solidFill>
                  <a:schemeClr val="accent1">
                    <a:lumMod val="40000"/>
                    <a:lumOff val="60000"/>
                  </a:schemeClr>
                </a:solidFill>
              </a:rPr>
              <a:t> of Biblical Interpretation </a:t>
            </a:r>
            <a:r>
              <a:rPr lang="en-AU" sz="1200" dirty="0" smtClean="0">
                <a:solidFill>
                  <a:schemeClr val="accent1">
                    <a:lumMod val="40000"/>
                    <a:lumOff val="60000"/>
                  </a:schemeClr>
                </a:solidFill>
              </a:rPr>
              <a:t>[</a:t>
            </a:r>
            <a:r>
              <a:rPr lang="en-AU" sz="1200" b="1" dirty="0" smtClean="0">
                <a:solidFill>
                  <a:schemeClr val="accent1">
                    <a:lumMod val="40000"/>
                    <a:lumOff val="60000"/>
                  </a:schemeClr>
                </a:solidFill>
              </a:rPr>
              <a:t>CJBI</a:t>
            </a:r>
            <a:r>
              <a:rPr lang="en-AU" sz="1200" dirty="0" smtClean="0">
                <a:solidFill>
                  <a:schemeClr val="accent1">
                    <a:lumMod val="40000"/>
                    <a:lumOff val="60000"/>
                  </a:schemeClr>
                </a:solidFill>
              </a:rPr>
              <a:t>], (Ed., A. Perry and P. </a:t>
            </a:r>
            <a:r>
              <a:rPr lang="en-AU" sz="1200" dirty="0" err="1" smtClean="0">
                <a:solidFill>
                  <a:schemeClr val="accent1">
                    <a:lumMod val="40000"/>
                    <a:lumOff val="60000"/>
                  </a:schemeClr>
                </a:solidFill>
              </a:rPr>
              <a:t>Wyns</a:t>
            </a:r>
            <a:r>
              <a:rPr lang="en-AU" sz="1200" dirty="0" smtClean="0">
                <a:solidFill>
                  <a:schemeClr val="accent1">
                    <a:lumMod val="40000"/>
                    <a:lumOff val="60000"/>
                  </a:schemeClr>
                </a:solidFill>
              </a:rPr>
              <a:t>, Willow Publications, 2007), 148-163 or online </a:t>
            </a:r>
            <a:r>
              <a:rPr lang="en-GB" sz="1200" dirty="0" smtClean="0">
                <a:solidFill>
                  <a:schemeClr val="accent1">
                    <a:lumMod val="40000"/>
                    <a:lumOff val="60000"/>
                  </a:schemeClr>
                </a:solidFill>
              </a:rPr>
              <a:t>[cited 10 March 2009] </a:t>
            </a:r>
            <a:r>
              <a:rPr lang="en-GB" sz="1200" u="sng" dirty="0" smtClean="0">
                <a:solidFill>
                  <a:schemeClr val="accent1">
                    <a:lumMod val="40000"/>
                    <a:lumOff val="60000"/>
                  </a:schemeClr>
                </a:solidFill>
              </a:rPr>
              <a:t>"</a:t>
            </a:r>
            <a:r>
              <a:rPr lang="en-GB" sz="1200" u="sng" dirty="0" err="1" smtClean="0">
                <a:solidFill>
                  <a:schemeClr val="accent1">
                    <a:lumMod val="40000"/>
                    <a:lumOff val="60000"/>
                  </a:schemeClr>
                </a:solidFill>
              </a:rPr>
              <a:t>Danielic</a:t>
            </a:r>
            <a:r>
              <a:rPr lang="en-GB" sz="1200" u="sng" dirty="0" smtClean="0">
                <a:solidFill>
                  <a:schemeClr val="accent1">
                    <a:lumMod val="40000"/>
                    <a:lumOff val="60000"/>
                  </a:schemeClr>
                </a:solidFill>
              </a:rPr>
              <a:t> Apocalyptic and the Son of Man"  </a:t>
            </a:r>
            <a:endParaRPr lang="en-AU" sz="1200" dirty="0" smtClean="0">
              <a:solidFill>
                <a:schemeClr val="accent1">
                  <a:lumMod val="40000"/>
                  <a:lumOff val="60000"/>
                </a:schemeClr>
              </a:solidFill>
            </a:endParaRPr>
          </a:p>
          <a:p>
            <a:pPr algn="just"/>
            <a:r>
              <a:rPr lang="en-GB" sz="1200" dirty="0" smtClean="0">
                <a:solidFill>
                  <a:schemeClr val="accent1">
                    <a:lumMod val="40000"/>
                    <a:lumOff val="60000"/>
                  </a:schemeClr>
                </a:solidFill>
              </a:rPr>
              <a:t>P</a:t>
            </a:r>
            <a:r>
              <a:rPr lang="en-AU" sz="1200" dirty="0" smtClean="0">
                <a:solidFill>
                  <a:schemeClr val="accent1">
                    <a:lumMod val="40000"/>
                    <a:lumOff val="60000"/>
                  </a:schemeClr>
                </a:solidFill>
              </a:rPr>
              <a:t>. </a:t>
            </a:r>
            <a:r>
              <a:rPr lang="en-AU" sz="1200" dirty="0" err="1" smtClean="0">
                <a:solidFill>
                  <a:schemeClr val="accent1">
                    <a:lumMod val="40000"/>
                    <a:lumOff val="60000"/>
                  </a:schemeClr>
                </a:solidFill>
              </a:rPr>
              <a:t>Wyns</a:t>
            </a:r>
            <a:r>
              <a:rPr lang="en-AU" sz="1200" dirty="0" smtClean="0">
                <a:solidFill>
                  <a:schemeClr val="accent1">
                    <a:lumMod val="40000"/>
                    <a:lumOff val="60000"/>
                  </a:schemeClr>
                </a:solidFill>
              </a:rPr>
              <a:t>, </a:t>
            </a:r>
            <a:r>
              <a:rPr lang="en-GB" sz="1200" i="1" dirty="0" smtClean="0">
                <a:solidFill>
                  <a:schemeClr val="accent1">
                    <a:lumMod val="40000"/>
                    <a:lumOff val="60000"/>
                  </a:schemeClr>
                </a:solidFill>
              </a:rPr>
              <a:t>Psalm 82 in the Fourth Gospel </a:t>
            </a:r>
            <a:r>
              <a:rPr lang="en-AU" sz="1200" i="1" dirty="0" err="1" smtClean="0">
                <a:solidFill>
                  <a:schemeClr val="accent1">
                    <a:lumMod val="40000"/>
                    <a:lumOff val="60000"/>
                  </a:schemeClr>
                </a:solidFill>
              </a:rPr>
              <a:t>Christadelphian</a:t>
            </a:r>
            <a:r>
              <a:rPr lang="en-AU" sz="1200" i="1" dirty="0" smtClean="0">
                <a:solidFill>
                  <a:schemeClr val="accent1">
                    <a:lumMod val="40000"/>
                    <a:lumOff val="60000"/>
                  </a:schemeClr>
                </a:solidFill>
              </a:rPr>
              <a:t> </a:t>
            </a:r>
            <a:r>
              <a:rPr lang="en-AU" sz="1200" i="1" dirty="0" err="1" smtClean="0">
                <a:solidFill>
                  <a:schemeClr val="accent1">
                    <a:lumMod val="40000"/>
                    <a:lumOff val="60000"/>
                  </a:schemeClr>
                </a:solidFill>
              </a:rPr>
              <a:t>eJournal</a:t>
            </a:r>
            <a:r>
              <a:rPr lang="en-AU" sz="1200" i="1" dirty="0" smtClean="0">
                <a:solidFill>
                  <a:schemeClr val="accent1">
                    <a:lumMod val="40000"/>
                    <a:lumOff val="60000"/>
                  </a:schemeClr>
                </a:solidFill>
              </a:rPr>
              <a:t> of Biblical Interpretation </a:t>
            </a:r>
            <a:r>
              <a:rPr lang="en-AU" sz="1200" dirty="0" smtClean="0">
                <a:solidFill>
                  <a:schemeClr val="accent1">
                    <a:lumMod val="40000"/>
                    <a:lumOff val="60000"/>
                  </a:schemeClr>
                </a:solidFill>
              </a:rPr>
              <a:t>[CJBI], </a:t>
            </a:r>
            <a:r>
              <a:rPr lang="en-GB" sz="1200" dirty="0" smtClean="0">
                <a:solidFill>
                  <a:schemeClr val="accent1">
                    <a:lumMod val="40000"/>
                    <a:lumOff val="60000"/>
                  </a:schemeClr>
                </a:solidFill>
              </a:rPr>
              <a:t>online, </a:t>
            </a:r>
            <a:r>
              <a:rPr lang="en-GB" sz="1200" dirty="0" err="1" smtClean="0">
                <a:solidFill>
                  <a:schemeClr val="accent1">
                    <a:lumMod val="40000"/>
                    <a:lumOff val="60000"/>
                  </a:schemeClr>
                </a:solidFill>
              </a:rPr>
              <a:t>Vol</a:t>
            </a:r>
            <a:r>
              <a:rPr lang="en-GB" sz="1200" dirty="0" smtClean="0">
                <a:solidFill>
                  <a:schemeClr val="accent1">
                    <a:lumMod val="40000"/>
                    <a:lumOff val="60000"/>
                  </a:schemeClr>
                </a:solidFill>
              </a:rPr>
              <a:t> 3, No. 1, First quarter 2009  [cited 10 March 2009] </a:t>
            </a:r>
            <a:r>
              <a:rPr lang="en-AU" sz="1200" u="sng" dirty="0" smtClean="0">
                <a:solidFill>
                  <a:schemeClr val="accent1">
                    <a:lumMod val="40000"/>
                    <a:lumOff val="60000"/>
                  </a:schemeClr>
                </a:solidFill>
                <a:hlinkClick r:id="rId6"/>
              </a:rPr>
              <a:t>http://www.christadelphian-ejbi.org/issues.htm</a:t>
            </a:r>
            <a:endParaRPr lang="en-AU" sz="1200" dirty="0" smtClean="0">
              <a:solidFill>
                <a:schemeClr val="accent1">
                  <a:lumMod val="40000"/>
                  <a:lumOff val="60000"/>
                </a:schemeClr>
              </a:solidFill>
            </a:endParaRPr>
          </a:p>
          <a:p>
            <a:pPr algn="just"/>
            <a:endParaRPr lang="en-AU" sz="1200"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60000">
              <a:schemeClr val="bg2">
                <a:lumMod val="10000"/>
              </a:schemeClr>
            </a:gs>
            <a:gs pos="97000">
              <a:srgbClr val="D49E6C"/>
            </a:gs>
            <a:gs pos="100000">
              <a:srgbClr val="A65528"/>
            </a:gs>
            <a:gs pos="77000">
              <a:srgbClr val="663012"/>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00100" y="2000240"/>
            <a:ext cx="7572428" cy="4714908"/>
          </a:xfrm>
        </p:spPr>
        <p:txBody>
          <a:bodyPr>
            <a:normAutofit/>
          </a:bodyPr>
          <a:lstStyle/>
          <a:p>
            <a:pPr algn="just"/>
            <a:r>
              <a:rPr lang="en-AU" sz="2700" dirty="0" smtClean="0">
                <a:solidFill>
                  <a:schemeClr val="bg2">
                    <a:lumMod val="75000"/>
                  </a:schemeClr>
                </a:solidFill>
                <a:latin typeface="Calibri" pitchFamily="34" charset="0"/>
              </a:rPr>
              <a:t>Upon the death of Alexander the Great his Greek empire split into four provinces ruled by his generals: Ptolemy in Egypt, </a:t>
            </a:r>
            <a:r>
              <a:rPr lang="en-AU" sz="2700" dirty="0" err="1" smtClean="0">
                <a:solidFill>
                  <a:schemeClr val="bg2">
                    <a:lumMod val="75000"/>
                  </a:schemeClr>
                </a:solidFill>
                <a:latin typeface="Calibri" pitchFamily="34" charset="0"/>
              </a:rPr>
              <a:t>Seleucus</a:t>
            </a:r>
            <a:r>
              <a:rPr lang="en-AU" sz="2700" dirty="0" smtClean="0">
                <a:solidFill>
                  <a:schemeClr val="bg2">
                    <a:lumMod val="75000"/>
                  </a:schemeClr>
                </a:solidFill>
                <a:latin typeface="Calibri" pitchFamily="34" charset="0"/>
              </a:rPr>
              <a:t> in Babylon, </a:t>
            </a:r>
            <a:r>
              <a:rPr lang="en-AU" sz="2700" dirty="0" err="1" smtClean="0">
                <a:solidFill>
                  <a:schemeClr val="bg2">
                    <a:lumMod val="75000"/>
                  </a:schemeClr>
                </a:solidFill>
                <a:latin typeface="Calibri" pitchFamily="34" charset="0"/>
              </a:rPr>
              <a:t>Cassander</a:t>
            </a:r>
            <a:r>
              <a:rPr lang="en-AU" sz="2700" dirty="0" smtClean="0">
                <a:solidFill>
                  <a:schemeClr val="bg2">
                    <a:lumMod val="75000"/>
                  </a:schemeClr>
                </a:solidFill>
                <a:latin typeface="Calibri" pitchFamily="34" charset="0"/>
              </a:rPr>
              <a:t> in Macedonia, and Lysimachus in Thrace.  Antiochus the Great, king of Syria, became the 6</a:t>
            </a:r>
            <a:r>
              <a:rPr lang="en-AU" sz="2700" baseline="30000" dirty="0" smtClean="0">
                <a:solidFill>
                  <a:schemeClr val="bg2">
                    <a:lumMod val="75000"/>
                  </a:schemeClr>
                </a:solidFill>
                <a:latin typeface="Calibri" pitchFamily="34" charset="0"/>
              </a:rPr>
              <a:t>th</a:t>
            </a:r>
            <a:r>
              <a:rPr lang="en-AU" sz="2700" dirty="0" smtClean="0">
                <a:solidFill>
                  <a:schemeClr val="bg2">
                    <a:lumMod val="75000"/>
                  </a:schemeClr>
                </a:solidFill>
                <a:latin typeface="Calibri" pitchFamily="34" charset="0"/>
              </a:rPr>
              <a:t> ruler  of the </a:t>
            </a:r>
            <a:r>
              <a:rPr lang="en-AU" sz="2700" dirty="0" err="1" smtClean="0">
                <a:solidFill>
                  <a:schemeClr val="bg2">
                    <a:lumMod val="90000"/>
                  </a:schemeClr>
                </a:solidFill>
                <a:latin typeface="Calibri" pitchFamily="34" charset="0"/>
              </a:rPr>
              <a:t>Seleucidan</a:t>
            </a:r>
            <a:r>
              <a:rPr lang="en-AU" sz="2700" dirty="0" smtClean="0">
                <a:solidFill>
                  <a:schemeClr val="bg2">
                    <a:lumMod val="90000"/>
                  </a:schemeClr>
                </a:solidFill>
                <a:latin typeface="Calibri" pitchFamily="34" charset="0"/>
              </a:rPr>
              <a:t> dynasty and father of Antiochus IV </a:t>
            </a:r>
            <a:r>
              <a:rPr lang="en-AU" sz="2700" dirty="0" err="1" smtClean="0">
                <a:solidFill>
                  <a:schemeClr val="bg2">
                    <a:lumMod val="90000"/>
                  </a:schemeClr>
                </a:solidFill>
                <a:latin typeface="Calibri" pitchFamily="34" charset="0"/>
              </a:rPr>
              <a:t>Epiphanes</a:t>
            </a:r>
            <a:r>
              <a:rPr lang="en-AU" sz="2700" dirty="0" smtClean="0">
                <a:solidFill>
                  <a:schemeClr val="bg2">
                    <a:lumMod val="90000"/>
                  </a:schemeClr>
                </a:solidFill>
                <a:latin typeface="Calibri" pitchFamily="34" charset="0"/>
              </a:rPr>
              <a:t>. Antiochus IV </a:t>
            </a:r>
            <a:r>
              <a:rPr lang="en-AU" sz="2700" dirty="0" err="1" smtClean="0">
                <a:solidFill>
                  <a:schemeClr val="bg2">
                    <a:lumMod val="90000"/>
                  </a:schemeClr>
                </a:solidFill>
                <a:latin typeface="Calibri" pitchFamily="34" charset="0"/>
              </a:rPr>
              <a:t>Epiphanes</a:t>
            </a:r>
            <a:r>
              <a:rPr lang="en-AU" sz="2700" dirty="0" smtClean="0">
                <a:solidFill>
                  <a:schemeClr val="bg2">
                    <a:lumMod val="90000"/>
                  </a:schemeClr>
                </a:solidFill>
                <a:latin typeface="Calibri" pitchFamily="34" charset="0"/>
              </a:rPr>
              <a:t> ascended to the Seleucid throne in 175 BC to become the Greek Syrian king</a:t>
            </a:r>
            <a:r>
              <a:rPr lang="en-AU" sz="2400" dirty="0" smtClean="0">
                <a:solidFill>
                  <a:schemeClr val="bg2">
                    <a:lumMod val="90000"/>
                  </a:schemeClr>
                </a:solidFill>
                <a:latin typeface="+mj-lt"/>
              </a:rPr>
              <a:t>.  </a:t>
            </a:r>
            <a:endParaRPr lang="en-AU" sz="2400" dirty="0">
              <a:solidFill>
                <a:schemeClr val="bg2">
                  <a:lumMod val="90000"/>
                </a:schemeClr>
              </a:solidFill>
              <a:latin typeface="+mj-lt"/>
            </a:endParaRPr>
          </a:p>
        </p:txBody>
      </p:sp>
      <p:sp>
        <p:nvSpPr>
          <p:cNvPr id="3" name="Title 2"/>
          <p:cNvSpPr>
            <a:spLocks noGrp="1"/>
          </p:cNvSpPr>
          <p:nvPr>
            <p:ph type="title"/>
          </p:nvPr>
        </p:nvSpPr>
        <p:spPr>
          <a:xfrm>
            <a:off x="1857356" y="500042"/>
            <a:ext cx="5286412" cy="1285884"/>
          </a:xfrm>
        </p:spPr>
        <p:txBody>
          <a:bodyPr>
            <a:normAutofit/>
          </a:bodyPr>
          <a:lstStyle/>
          <a:p>
            <a:r>
              <a:rPr lang="en-AU" dirty="0" smtClean="0">
                <a:solidFill>
                  <a:schemeClr val="accent1">
                    <a:lumMod val="60000"/>
                    <a:lumOff val="40000"/>
                  </a:schemeClr>
                </a:solidFill>
              </a:rPr>
              <a:t>Origins of the Feast</a:t>
            </a:r>
            <a:endParaRPr lang="en-AU" dirty="0">
              <a:solidFill>
                <a:schemeClr val="accent1">
                  <a:lumMod val="60000"/>
                  <a:lumOff val="40000"/>
                </a:schemeClr>
              </a:solidFill>
            </a:endParaRPr>
          </a:p>
        </p:txBody>
      </p:sp>
      <p:pic>
        <p:nvPicPr>
          <p:cNvPr id="4" name="Picture 3" descr="head5.gif"/>
          <p:cNvPicPr>
            <a:picLocks noChangeAspect="1"/>
          </p:cNvPicPr>
          <p:nvPr/>
        </p:nvPicPr>
        <p:blipFill>
          <a:blip r:embed="rId2"/>
          <a:stretch>
            <a:fillRect/>
          </a:stretch>
        </p:blipFill>
        <p:spPr>
          <a:xfrm>
            <a:off x="7358082" y="214290"/>
            <a:ext cx="1428760" cy="1143008"/>
          </a:xfrm>
          <a:prstGeom prst="rect">
            <a:avLst/>
          </a:prstGeom>
        </p:spPr>
      </p:pic>
      <p:sp>
        <p:nvSpPr>
          <p:cNvPr id="5" name="TextBox 4"/>
          <p:cNvSpPr txBox="1"/>
          <p:nvPr/>
        </p:nvSpPr>
        <p:spPr>
          <a:xfrm>
            <a:off x="7286644" y="1500174"/>
            <a:ext cx="1285852" cy="461665"/>
          </a:xfrm>
          <a:prstGeom prst="rect">
            <a:avLst/>
          </a:prstGeom>
          <a:noFill/>
        </p:spPr>
        <p:txBody>
          <a:bodyPr wrap="square" rtlCol="0">
            <a:spAutoFit/>
          </a:bodyPr>
          <a:lstStyle/>
          <a:p>
            <a:r>
              <a:rPr lang="en-AU" sz="1200" dirty="0" smtClean="0">
                <a:solidFill>
                  <a:schemeClr val="bg2">
                    <a:lumMod val="90000"/>
                  </a:schemeClr>
                </a:solidFill>
              </a:rPr>
              <a:t>Antiochus  IV</a:t>
            </a:r>
          </a:p>
          <a:p>
            <a:r>
              <a:rPr lang="en-AU" sz="1200" dirty="0" smtClean="0">
                <a:solidFill>
                  <a:schemeClr val="bg2">
                    <a:lumMod val="90000"/>
                  </a:schemeClr>
                </a:solidFill>
              </a:rPr>
              <a:t> </a:t>
            </a:r>
            <a:r>
              <a:rPr lang="en-AU" sz="1200" dirty="0" err="1" smtClean="0">
                <a:solidFill>
                  <a:schemeClr val="bg2">
                    <a:lumMod val="90000"/>
                  </a:schemeClr>
                </a:solidFill>
              </a:rPr>
              <a:t>Epiphanes</a:t>
            </a:r>
            <a:endParaRPr lang="en-AU" sz="1200" dirty="0">
              <a:solidFill>
                <a:schemeClr val="bg2">
                  <a:lumMod val="90000"/>
                </a:schemeClr>
              </a:solidFill>
            </a:endParaRPr>
          </a:p>
        </p:txBody>
      </p:sp>
      <p:pic>
        <p:nvPicPr>
          <p:cNvPr id="6" name="Picture 5" descr="Picture1.png"/>
          <p:cNvPicPr>
            <a:picLocks noChangeAspect="1"/>
          </p:cNvPicPr>
          <p:nvPr/>
        </p:nvPicPr>
        <p:blipFill>
          <a:blip r:embed="rId3"/>
          <a:stretch>
            <a:fillRect/>
          </a:stretch>
        </p:blipFill>
        <p:spPr>
          <a:xfrm>
            <a:off x="0" y="0"/>
            <a:ext cx="1643042" cy="150017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3000372"/>
            <a:ext cx="6000792" cy="3416320"/>
          </a:xfrm>
          <a:prstGeom prst="rect">
            <a:avLst/>
          </a:prstGeom>
          <a:noFill/>
        </p:spPr>
        <p:txBody>
          <a:bodyPr wrap="square" rtlCol="0">
            <a:spAutoFit/>
          </a:bodyPr>
          <a:lstStyle/>
          <a:p>
            <a:pPr algn="just">
              <a:lnSpc>
                <a:spcPct val="150000"/>
              </a:lnSpc>
            </a:pPr>
            <a:r>
              <a:rPr lang="en-AU" sz="1600" b="1" dirty="0" smtClean="0">
                <a:solidFill>
                  <a:schemeClr val="tx1">
                    <a:lumMod val="95000"/>
                    <a:lumOff val="5000"/>
                  </a:schemeClr>
                </a:solidFill>
              </a:rPr>
              <a:t>"...The Seleucid King Antiochus IV </a:t>
            </a:r>
            <a:r>
              <a:rPr lang="en-AU" sz="1600" b="1" dirty="0" err="1" smtClean="0">
                <a:solidFill>
                  <a:schemeClr val="tx1">
                    <a:lumMod val="95000"/>
                    <a:lumOff val="5000"/>
                  </a:schemeClr>
                </a:solidFill>
              </a:rPr>
              <a:t>Epiphanes</a:t>
            </a:r>
            <a:r>
              <a:rPr lang="en-AU" sz="1600" b="1" dirty="0" smtClean="0">
                <a:solidFill>
                  <a:schemeClr val="tx1">
                    <a:lumMod val="95000"/>
                    <a:lumOff val="5000"/>
                  </a:schemeClr>
                </a:solidFill>
              </a:rPr>
              <a:t>, modelling himself on Alexander, tried to impose a universal Hellenistic religion by the abolition of the Sabbath rest day, the prohibition of circumcision, the erection of Zeus' statue [fashioned in his own likeness] in the Jerusalem Temple, and the sacrifice of pigs on the Temple altars. Antiochus dealt forcefully with dissidence, destroying Jewish scriptures and burning alive anyone caught living by the rules of the Torah.” - Ian Wilson, Jesus, The Evidence </a:t>
            </a:r>
            <a:endParaRPr lang="en-AU" sz="1600" b="1" dirty="0">
              <a:solidFill>
                <a:schemeClr val="tx1">
                  <a:lumMod val="95000"/>
                  <a:lumOff val="5000"/>
                </a:schemeClr>
              </a:solidFill>
            </a:endParaRPr>
          </a:p>
        </p:txBody>
      </p:sp>
      <p:sp>
        <p:nvSpPr>
          <p:cNvPr id="4" name="TextBox 3"/>
          <p:cNvSpPr txBox="1"/>
          <p:nvPr/>
        </p:nvSpPr>
        <p:spPr>
          <a:xfrm>
            <a:off x="3571868" y="285729"/>
            <a:ext cx="5286412" cy="2400657"/>
          </a:xfrm>
          <a:prstGeom prst="rect">
            <a:avLst/>
          </a:prstGeom>
          <a:noFill/>
        </p:spPr>
        <p:txBody>
          <a:bodyPr wrap="square" rtlCol="0">
            <a:spAutoFit/>
          </a:bodyPr>
          <a:lstStyle/>
          <a:p>
            <a:pPr algn="just">
              <a:lnSpc>
                <a:spcPct val="150000"/>
              </a:lnSpc>
            </a:pPr>
            <a:r>
              <a:rPr lang="en-AU" sz="2000" b="1" dirty="0" smtClean="0">
                <a:solidFill>
                  <a:schemeClr val="bg2"/>
                </a:solidFill>
              </a:rPr>
              <a:t>"On the fifteenth day of </a:t>
            </a:r>
            <a:r>
              <a:rPr lang="en-AU" sz="2000" b="1" dirty="0" err="1" smtClean="0">
                <a:solidFill>
                  <a:schemeClr val="bg2"/>
                </a:solidFill>
              </a:rPr>
              <a:t>Chislev</a:t>
            </a:r>
            <a:r>
              <a:rPr lang="en-AU" sz="2000" b="1" dirty="0" smtClean="0">
                <a:solidFill>
                  <a:schemeClr val="bg2"/>
                </a:solidFill>
              </a:rPr>
              <a:t>, in the one hundred and forty-fifth year  (167 B.C) he  erected a devastating desecration on the altar of burnt offering.“ ( I </a:t>
            </a:r>
            <a:r>
              <a:rPr lang="en-AU" sz="2000" b="1" dirty="0" err="1" smtClean="0">
                <a:solidFill>
                  <a:schemeClr val="bg2"/>
                </a:solidFill>
              </a:rPr>
              <a:t>Maccabees</a:t>
            </a:r>
            <a:r>
              <a:rPr lang="en-AU" sz="2000" b="1" dirty="0" smtClean="0">
                <a:solidFill>
                  <a:schemeClr val="bg2"/>
                </a:solidFill>
              </a:rPr>
              <a:t> 1:54</a:t>
            </a:r>
            <a:r>
              <a:rPr lang="en-AU" b="1" dirty="0" smtClean="0">
                <a:solidFill>
                  <a:schemeClr val="bg2"/>
                </a:solidFill>
              </a:rPr>
              <a:t>)</a:t>
            </a:r>
            <a:endParaRPr lang="en-AU" b="1"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7000">
              <a:schemeClr val="bg2">
                <a:lumMod val="10000"/>
              </a:schemeClr>
            </a:gs>
            <a:gs pos="10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7" name="Picture 6" descr="maccabeeT.gif"/>
          <p:cNvPicPr>
            <a:picLocks noChangeAspect="1"/>
          </p:cNvPicPr>
          <p:nvPr/>
        </p:nvPicPr>
        <p:blipFill>
          <a:blip r:embed="rId2"/>
          <a:stretch>
            <a:fillRect/>
          </a:stretch>
        </p:blipFill>
        <p:spPr>
          <a:xfrm>
            <a:off x="0" y="214290"/>
            <a:ext cx="2643174" cy="3571900"/>
          </a:xfrm>
          <a:prstGeom prst="rect">
            <a:avLst/>
          </a:prstGeom>
        </p:spPr>
      </p:pic>
      <p:sp>
        <p:nvSpPr>
          <p:cNvPr id="8" name="TextBox 7"/>
          <p:cNvSpPr txBox="1"/>
          <p:nvPr/>
        </p:nvSpPr>
        <p:spPr>
          <a:xfrm>
            <a:off x="2285984" y="714356"/>
            <a:ext cx="6500858" cy="5632311"/>
          </a:xfrm>
          <a:prstGeom prst="rect">
            <a:avLst/>
          </a:prstGeom>
          <a:noFill/>
        </p:spPr>
        <p:txBody>
          <a:bodyPr wrap="square" rtlCol="0">
            <a:spAutoFit/>
          </a:bodyPr>
          <a:lstStyle/>
          <a:p>
            <a:pPr algn="just"/>
            <a:r>
              <a:rPr lang="en-AU" sz="2400" dirty="0" smtClean="0">
                <a:solidFill>
                  <a:schemeClr val="bg2">
                    <a:lumMod val="90000"/>
                  </a:schemeClr>
                </a:solidFill>
              </a:rPr>
              <a:t>The </a:t>
            </a:r>
            <a:r>
              <a:rPr lang="en-AU" sz="2400" dirty="0" err="1" smtClean="0">
                <a:solidFill>
                  <a:schemeClr val="bg2">
                    <a:lumMod val="90000"/>
                  </a:schemeClr>
                </a:solidFill>
              </a:rPr>
              <a:t>Maccabees</a:t>
            </a:r>
            <a:r>
              <a:rPr lang="en-AU" sz="2400" dirty="0" smtClean="0">
                <a:solidFill>
                  <a:schemeClr val="bg2">
                    <a:lumMod val="90000"/>
                  </a:schemeClr>
                </a:solidFill>
              </a:rPr>
              <a:t> rebelled against the Hellenic Seleucid dynasty and founded the Jewish </a:t>
            </a:r>
            <a:r>
              <a:rPr lang="en-AU" sz="2400" dirty="0" err="1" smtClean="0">
                <a:solidFill>
                  <a:schemeClr val="bg2">
                    <a:lumMod val="90000"/>
                  </a:schemeClr>
                </a:solidFill>
              </a:rPr>
              <a:t>Hasmonean</a:t>
            </a:r>
            <a:r>
              <a:rPr lang="en-AU" sz="2400" dirty="0" smtClean="0">
                <a:solidFill>
                  <a:schemeClr val="bg2">
                    <a:lumMod val="90000"/>
                  </a:schemeClr>
                </a:solidFill>
              </a:rPr>
              <a:t> dynasty that fought for Jewish independence  from 165-63 BC. In 167 BC, </a:t>
            </a:r>
            <a:r>
              <a:rPr lang="en-AU" sz="2400" dirty="0" err="1" smtClean="0">
                <a:solidFill>
                  <a:schemeClr val="bg2">
                    <a:lumMod val="90000"/>
                  </a:schemeClr>
                </a:solidFill>
              </a:rPr>
              <a:t>Mattathias</a:t>
            </a:r>
            <a:r>
              <a:rPr lang="en-AU" sz="2400" dirty="0" smtClean="0">
                <a:solidFill>
                  <a:schemeClr val="bg2">
                    <a:lumMod val="90000"/>
                  </a:schemeClr>
                </a:solidFill>
              </a:rPr>
              <a:t> revolted against the Greek occupiers by refusing to worship the Greek gods. He killed a Hellenizing Jew who was willing to offer a sacrifice to the Greek gods. </a:t>
            </a:r>
            <a:r>
              <a:rPr lang="en-AU" sz="2400" dirty="0" err="1" smtClean="0">
                <a:solidFill>
                  <a:schemeClr val="bg2">
                    <a:lumMod val="90000"/>
                  </a:schemeClr>
                </a:solidFill>
              </a:rPr>
              <a:t>Mattathias</a:t>
            </a:r>
            <a:r>
              <a:rPr lang="en-AU" sz="2400" dirty="0" smtClean="0">
                <a:solidFill>
                  <a:schemeClr val="bg2">
                    <a:lumMod val="90000"/>
                  </a:schemeClr>
                </a:solidFill>
              </a:rPr>
              <a:t> and his five sons fled to the wilderness of Judea. Later </a:t>
            </a:r>
            <a:r>
              <a:rPr lang="en-AU" sz="2400" dirty="0" err="1" smtClean="0">
                <a:solidFill>
                  <a:schemeClr val="bg2">
                    <a:lumMod val="90000"/>
                  </a:schemeClr>
                </a:solidFill>
              </a:rPr>
              <a:t>Mattathias’s</a:t>
            </a:r>
            <a:r>
              <a:rPr lang="en-AU" sz="2400" dirty="0" smtClean="0">
                <a:solidFill>
                  <a:schemeClr val="bg2">
                    <a:lumMod val="90000"/>
                  </a:schemeClr>
                </a:solidFill>
              </a:rPr>
              <a:t> son Judas Maccabaeus led an army against the Seleucids and won. He entered Jerusalem, cleansed the Temple, and re-established Jewish worship. Hanukkah is thought to commemorate this victory. </a:t>
            </a:r>
            <a:endParaRPr lang="en-AU" sz="2400"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7000">
              <a:schemeClr val="bg2">
                <a:lumMod val="10000"/>
              </a:schemeClr>
            </a:gs>
            <a:gs pos="10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2" name="Picture 1" descr="antiochus2T.gif"/>
          <p:cNvPicPr>
            <a:picLocks noChangeAspect="1"/>
          </p:cNvPicPr>
          <p:nvPr/>
        </p:nvPicPr>
        <p:blipFill>
          <a:blip r:embed="rId2"/>
          <a:stretch>
            <a:fillRect/>
          </a:stretch>
        </p:blipFill>
        <p:spPr>
          <a:xfrm>
            <a:off x="0" y="0"/>
            <a:ext cx="1895475" cy="2514600"/>
          </a:xfrm>
          <a:prstGeom prst="rect">
            <a:avLst/>
          </a:prstGeom>
        </p:spPr>
      </p:pic>
      <p:sp>
        <p:nvSpPr>
          <p:cNvPr id="4" name="TextBox 3"/>
          <p:cNvSpPr txBox="1"/>
          <p:nvPr/>
        </p:nvSpPr>
        <p:spPr>
          <a:xfrm>
            <a:off x="2000232" y="285728"/>
            <a:ext cx="6786610" cy="2862322"/>
          </a:xfrm>
          <a:prstGeom prst="rect">
            <a:avLst/>
          </a:prstGeom>
          <a:noFill/>
        </p:spPr>
        <p:txBody>
          <a:bodyPr wrap="square" rtlCol="0">
            <a:spAutoFit/>
          </a:bodyPr>
          <a:lstStyle/>
          <a:p>
            <a:pPr algn="just">
              <a:lnSpc>
                <a:spcPct val="150000"/>
              </a:lnSpc>
            </a:pPr>
            <a:r>
              <a:rPr lang="en-AU" sz="2000" dirty="0" smtClean="0">
                <a:solidFill>
                  <a:schemeClr val="bg2">
                    <a:lumMod val="75000"/>
                  </a:schemeClr>
                </a:solidFill>
              </a:rPr>
              <a:t>Antiochus IV </a:t>
            </a:r>
            <a:r>
              <a:rPr lang="en-AU" sz="2000" dirty="0" err="1" smtClean="0">
                <a:solidFill>
                  <a:schemeClr val="bg2">
                    <a:lumMod val="75000"/>
                  </a:schemeClr>
                </a:solidFill>
              </a:rPr>
              <a:t>Epiphanes</a:t>
            </a:r>
            <a:r>
              <a:rPr lang="en-AU" sz="2000" dirty="0" smtClean="0">
                <a:solidFill>
                  <a:schemeClr val="bg2">
                    <a:lumMod val="75000"/>
                  </a:schemeClr>
                </a:solidFill>
              </a:rPr>
              <a:t>  typified the Antichrist</a:t>
            </a:r>
            <a:r>
              <a:rPr lang="en-AU" sz="2000" dirty="0" smtClean="0"/>
              <a:t> </a:t>
            </a:r>
            <a:r>
              <a:rPr lang="en-AU" sz="2000" dirty="0" smtClean="0">
                <a:solidFill>
                  <a:schemeClr val="bg2">
                    <a:lumMod val="75000"/>
                  </a:schemeClr>
                </a:solidFill>
              </a:rPr>
              <a:t>. The Syrian king Antiochus demonstrated the same ruthless ambition and hubris as the earlier Assyrian king Sennacherib who invaded Judea during the reign of Hezekiah (the suffering servant, a type of the Messiah) - the author of Daniel highlights the antitheses:</a:t>
            </a:r>
            <a:endParaRPr lang="en-AU" sz="2000" dirty="0">
              <a:solidFill>
                <a:schemeClr val="bg2">
                  <a:lumMod val="75000"/>
                </a:schemeClr>
              </a:solidFill>
            </a:endParaRPr>
          </a:p>
        </p:txBody>
      </p:sp>
      <p:graphicFrame>
        <p:nvGraphicFramePr>
          <p:cNvPr id="5" name="Table 4"/>
          <p:cNvGraphicFramePr>
            <a:graphicFrameLocks noGrp="1"/>
          </p:cNvGraphicFramePr>
          <p:nvPr/>
        </p:nvGraphicFramePr>
        <p:xfrm>
          <a:off x="1928794" y="3357562"/>
          <a:ext cx="6572296" cy="3200400"/>
        </p:xfrm>
        <a:graphic>
          <a:graphicData uri="http://schemas.openxmlformats.org/drawingml/2006/table">
            <a:tbl>
              <a:tblPr>
                <a:tableStyleId>{35758FB7-9AC5-4552-8A53-C91805E547FA}</a:tableStyleId>
              </a:tblPr>
              <a:tblGrid>
                <a:gridCol w="3152020"/>
                <a:gridCol w="3420276"/>
              </a:tblGrid>
              <a:tr h="418423">
                <a:tc>
                  <a:txBody>
                    <a:bodyPr/>
                    <a:lstStyle/>
                    <a:p>
                      <a:pPr algn="ctr">
                        <a:spcAft>
                          <a:spcPts val="0"/>
                        </a:spcAft>
                      </a:pPr>
                      <a:r>
                        <a:rPr lang="en-GB" sz="3000" b="1" baseline="0" dirty="0">
                          <a:latin typeface="Calibri" pitchFamily="34" charset="0"/>
                        </a:rPr>
                        <a:t>Antichrist</a:t>
                      </a:r>
                      <a:endParaRPr lang="en-AU" sz="3000" b="1" i="0" baseline="0" dirty="0">
                        <a:solidFill>
                          <a:schemeClr val="bg2">
                            <a:lumMod val="75000"/>
                          </a:schemeClr>
                        </a:solidFill>
                        <a:latin typeface="Calibri" pitchFamily="34" charset="0"/>
                        <a:ea typeface="Calibri"/>
                      </a:endParaRPr>
                    </a:p>
                  </a:txBody>
                  <a:tcPr marL="68580" marR="68580" marT="0" marB="0">
                    <a:solidFill>
                      <a:schemeClr val="accent1">
                        <a:lumMod val="60000"/>
                        <a:lumOff val="40000"/>
                      </a:schemeClr>
                    </a:solidFill>
                  </a:tcPr>
                </a:tc>
                <a:tc>
                  <a:txBody>
                    <a:bodyPr/>
                    <a:lstStyle/>
                    <a:p>
                      <a:pPr algn="ctr">
                        <a:spcAft>
                          <a:spcPts val="0"/>
                        </a:spcAft>
                      </a:pPr>
                      <a:r>
                        <a:rPr lang="en-GB" sz="3000" b="1" baseline="0" dirty="0">
                          <a:latin typeface="Calibri" pitchFamily="34" charset="0"/>
                        </a:rPr>
                        <a:t>Christ</a:t>
                      </a:r>
                      <a:endParaRPr lang="en-AU" sz="3000" b="1" i="0" baseline="0" dirty="0">
                        <a:solidFill>
                          <a:schemeClr val="bg2">
                            <a:lumMod val="75000"/>
                          </a:schemeClr>
                        </a:solidFill>
                        <a:latin typeface="Calibri" pitchFamily="34" charset="0"/>
                        <a:ea typeface="Calibri"/>
                      </a:endParaRPr>
                    </a:p>
                  </a:txBody>
                  <a:tcPr marL="68580" marR="68580" marT="0" marB="0">
                    <a:solidFill>
                      <a:schemeClr val="accent1">
                        <a:lumMod val="60000"/>
                        <a:lumOff val="40000"/>
                      </a:schemeClr>
                    </a:solidFill>
                  </a:tcPr>
                </a:tc>
              </a:tr>
              <a:tr h="836845">
                <a:tc>
                  <a:txBody>
                    <a:bodyPr/>
                    <a:lstStyle/>
                    <a:p>
                      <a:pPr>
                        <a:spcAft>
                          <a:spcPts val="0"/>
                        </a:spcAft>
                      </a:pPr>
                      <a:r>
                        <a:rPr lang="en-GB" sz="2000" baseline="0" dirty="0">
                          <a:latin typeface="Calibri" pitchFamily="34" charset="0"/>
                        </a:rPr>
                        <a:t>“Shall destroy (corrupt) </a:t>
                      </a:r>
                      <a:endParaRPr lang="en-AU" sz="2000" baseline="0" dirty="0">
                        <a:latin typeface="Calibri" pitchFamily="34" charset="0"/>
                      </a:endParaRPr>
                    </a:p>
                    <a:p>
                      <a:pPr>
                        <a:spcAft>
                          <a:spcPts val="0"/>
                        </a:spcAft>
                      </a:pPr>
                      <a:r>
                        <a:rPr lang="en-GB" sz="2000" baseline="0" dirty="0">
                          <a:latin typeface="Calibri" pitchFamily="34" charset="0"/>
                        </a:rPr>
                        <a:t>wonderfully” (Dan.8:24</a:t>
                      </a:r>
                      <a:r>
                        <a:rPr lang="en-GB" sz="2000" baseline="0" dirty="0" smtClean="0">
                          <a:latin typeface="Calibri" pitchFamily="34" charset="0"/>
                        </a:rPr>
                        <a:t>)</a:t>
                      </a:r>
                    </a:p>
                    <a:p>
                      <a:pPr>
                        <a:spcAft>
                          <a:spcPts val="0"/>
                        </a:spcAft>
                      </a:pPr>
                      <a:r>
                        <a:rPr lang="en-GB" sz="2000" baseline="0" dirty="0" smtClean="0">
                          <a:latin typeface="Calibri" pitchFamily="34" charset="0"/>
                        </a:rPr>
                        <a:t> </a:t>
                      </a:r>
                      <a:endParaRPr lang="en-AU" sz="2000" b="0" i="0" baseline="0" dirty="0">
                        <a:solidFill>
                          <a:schemeClr val="bg2">
                            <a:lumMod val="75000"/>
                          </a:schemeClr>
                        </a:solidFill>
                        <a:latin typeface="Calibri" pitchFamily="34" charset="0"/>
                        <a:ea typeface="Calibri"/>
                      </a:endParaRPr>
                    </a:p>
                  </a:txBody>
                  <a:tcPr marL="68580" marR="68580" marT="0" marB="0">
                    <a:solidFill>
                      <a:schemeClr val="accent1">
                        <a:lumMod val="60000"/>
                        <a:lumOff val="40000"/>
                      </a:schemeClr>
                    </a:solidFill>
                  </a:tcPr>
                </a:tc>
                <a:tc>
                  <a:txBody>
                    <a:bodyPr/>
                    <a:lstStyle/>
                    <a:p>
                      <a:pPr>
                        <a:spcAft>
                          <a:spcPts val="0"/>
                        </a:spcAft>
                      </a:pPr>
                      <a:r>
                        <a:rPr lang="en-GB" sz="2000" baseline="0" dirty="0">
                          <a:latin typeface="Calibri" pitchFamily="34" charset="0"/>
                        </a:rPr>
                        <a:t>“His name shall be wonderful </a:t>
                      </a:r>
                      <a:r>
                        <a:rPr lang="en-GB" sz="2000" baseline="0" dirty="0" smtClean="0">
                          <a:latin typeface="Calibri" pitchFamily="34" charset="0"/>
                        </a:rPr>
                        <a:t>counsellor</a:t>
                      </a:r>
                      <a:r>
                        <a:rPr lang="en-GB" sz="2000" baseline="0" dirty="0">
                          <a:latin typeface="Calibri" pitchFamily="34" charset="0"/>
                        </a:rPr>
                        <a:t>” (Isa. 9:6</a:t>
                      </a:r>
                      <a:r>
                        <a:rPr lang="en-GB" sz="2000" baseline="0" dirty="0" smtClean="0">
                          <a:latin typeface="Calibri" pitchFamily="34" charset="0"/>
                        </a:rPr>
                        <a:t>) </a:t>
                      </a:r>
                      <a:endParaRPr lang="en-AU" sz="2000" b="0" i="0" baseline="0" dirty="0">
                        <a:solidFill>
                          <a:schemeClr val="bg2">
                            <a:lumMod val="75000"/>
                          </a:schemeClr>
                        </a:solidFill>
                        <a:latin typeface="Calibri" pitchFamily="34" charset="0"/>
                        <a:ea typeface="Calibri"/>
                      </a:endParaRPr>
                    </a:p>
                  </a:txBody>
                  <a:tcPr marL="68580" marR="68580" marT="0" marB="0">
                    <a:solidFill>
                      <a:schemeClr val="accent1">
                        <a:lumMod val="60000"/>
                        <a:lumOff val="40000"/>
                      </a:schemeClr>
                    </a:solidFill>
                  </a:tcPr>
                </a:tc>
              </a:tr>
              <a:tr h="836845">
                <a:tc>
                  <a:txBody>
                    <a:bodyPr/>
                    <a:lstStyle/>
                    <a:p>
                      <a:pPr>
                        <a:spcAft>
                          <a:spcPts val="0"/>
                        </a:spcAft>
                      </a:pPr>
                      <a:r>
                        <a:rPr lang="en-GB" sz="2000" baseline="0" dirty="0">
                          <a:latin typeface="Calibri" pitchFamily="34" charset="0"/>
                        </a:rPr>
                        <a:t>“By peace destroy (corrupt) many” </a:t>
                      </a:r>
                      <a:r>
                        <a:rPr lang="en-GB" sz="2000" baseline="0" dirty="0" smtClean="0">
                          <a:latin typeface="Calibri" pitchFamily="34" charset="0"/>
                        </a:rPr>
                        <a:t>(</a:t>
                      </a:r>
                      <a:r>
                        <a:rPr lang="en-GB" sz="2000" baseline="0" dirty="0">
                          <a:latin typeface="Calibri" pitchFamily="34" charset="0"/>
                        </a:rPr>
                        <a:t>Dan.8:25</a:t>
                      </a:r>
                      <a:r>
                        <a:rPr lang="en-GB" sz="2000" baseline="0" dirty="0" smtClean="0">
                          <a:latin typeface="Calibri" pitchFamily="34" charset="0"/>
                        </a:rPr>
                        <a:t>) </a:t>
                      </a:r>
                    </a:p>
                    <a:p>
                      <a:pPr>
                        <a:spcAft>
                          <a:spcPts val="0"/>
                        </a:spcAft>
                      </a:pPr>
                      <a:endParaRPr lang="en-AU" sz="2000" b="0" i="0" baseline="0" dirty="0">
                        <a:solidFill>
                          <a:schemeClr val="bg2">
                            <a:lumMod val="75000"/>
                          </a:schemeClr>
                        </a:solidFill>
                        <a:latin typeface="Calibri" pitchFamily="34" charset="0"/>
                        <a:ea typeface="Calibri"/>
                      </a:endParaRPr>
                    </a:p>
                  </a:txBody>
                  <a:tcPr marL="68580" marR="68580" marT="0" marB="0">
                    <a:solidFill>
                      <a:schemeClr val="accent1">
                        <a:lumMod val="60000"/>
                        <a:lumOff val="40000"/>
                      </a:schemeClr>
                    </a:solidFill>
                  </a:tcPr>
                </a:tc>
                <a:tc>
                  <a:txBody>
                    <a:bodyPr/>
                    <a:lstStyle/>
                    <a:p>
                      <a:pPr>
                        <a:spcAft>
                          <a:spcPts val="0"/>
                        </a:spcAft>
                      </a:pPr>
                      <a:r>
                        <a:rPr lang="en-GB" sz="2000" baseline="0" dirty="0">
                          <a:latin typeface="Calibri" pitchFamily="34" charset="0"/>
                        </a:rPr>
                        <a:t>“Prince of peace” (Isa. 9:6</a:t>
                      </a:r>
                      <a:r>
                        <a:rPr lang="en-GB" sz="2000" baseline="0" dirty="0" smtClean="0">
                          <a:latin typeface="Calibri" pitchFamily="34" charset="0"/>
                        </a:rPr>
                        <a:t>)</a:t>
                      </a:r>
                      <a:endParaRPr lang="en-AU" sz="2000" b="0" i="0" baseline="0" dirty="0">
                        <a:solidFill>
                          <a:schemeClr val="bg2">
                            <a:lumMod val="75000"/>
                          </a:schemeClr>
                        </a:solidFill>
                        <a:latin typeface="Calibri" pitchFamily="34" charset="0"/>
                        <a:ea typeface="Calibri"/>
                      </a:endParaRPr>
                    </a:p>
                  </a:txBody>
                  <a:tcPr marL="68580" marR="68580" marT="0" marB="0">
                    <a:solidFill>
                      <a:schemeClr val="accent1">
                        <a:lumMod val="60000"/>
                        <a:lumOff val="40000"/>
                      </a:schemeClr>
                    </a:solidFill>
                  </a:tcPr>
                </a:tc>
              </a:tr>
              <a:tr h="836845">
                <a:tc>
                  <a:txBody>
                    <a:bodyPr/>
                    <a:lstStyle/>
                    <a:p>
                      <a:pPr>
                        <a:spcAft>
                          <a:spcPts val="0"/>
                        </a:spcAft>
                      </a:pPr>
                      <a:r>
                        <a:rPr lang="en-GB" sz="2000" baseline="0" dirty="0">
                          <a:latin typeface="Calibri" pitchFamily="34" charset="0"/>
                        </a:rPr>
                        <a:t>“And his power shall be mighty” </a:t>
                      </a:r>
                      <a:r>
                        <a:rPr lang="en-GB" sz="2000" baseline="0" dirty="0" smtClean="0">
                          <a:latin typeface="Calibri" pitchFamily="34" charset="0"/>
                        </a:rPr>
                        <a:t>(</a:t>
                      </a:r>
                      <a:r>
                        <a:rPr lang="en-GB" sz="2000" baseline="0" dirty="0">
                          <a:latin typeface="Calibri" pitchFamily="34" charset="0"/>
                        </a:rPr>
                        <a:t>Dan.8:24</a:t>
                      </a:r>
                      <a:r>
                        <a:rPr lang="en-GB" sz="2000" baseline="0" dirty="0" smtClean="0">
                          <a:latin typeface="Calibri" pitchFamily="34" charset="0"/>
                        </a:rPr>
                        <a:t>)</a:t>
                      </a:r>
                    </a:p>
                    <a:p>
                      <a:pPr>
                        <a:spcAft>
                          <a:spcPts val="0"/>
                        </a:spcAft>
                      </a:pPr>
                      <a:r>
                        <a:rPr lang="en-GB" sz="2000" baseline="0" dirty="0" smtClean="0">
                          <a:latin typeface="Calibri" pitchFamily="34" charset="0"/>
                        </a:rPr>
                        <a:t> </a:t>
                      </a:r>
                      <a:endParaRPr lang="en-AU" sz="2000" b="0" i="0" baseline="0" dirty="0">
                        <a:solidFill>
                          <a:schemeClr val="bg2">
                            <a:lumMod val="75000"/>
                          </a:schemeClr>
                        </a:solidFill>
                        <a:latin typeface="Calibri" pitchFamily="34" charset="0"/>
                        <a:ea typeface="Calibri"/>
                      </a:endParaRPr>
                    </a:p>
                  </a:txBody>
                  <a:tcPr marL="68580" marR="68580" marT="0" marB="0">
                    <a:solidFill>
                      <a:schemeClr val="accent1">
                        <a:lumMod val="60000"/>
                        <a:lumOff val="40000"/>
                      </a:schemeClr>
                    </a:solidFill>
                  </a:tcPr>
                </a:tc>
                <a:tc>
                  <a:txBody>
                    <a:bodyPr/>
                    <a:lstStyle/>
                    <a:p>
                      <a:pPr>
                        <a:spcAft>
                          <a:spcPts val="0"/>
                        </a:spcAft>
                      </a:pPr>
                      <a:r>
                        <a:rPr lang="en-GB" sz="2000" baseline="0" dirty="0">
                          <a:latin typeface="Calibri" pitchFamily="34" charset="0"/>
                        </a:rPr>
                        <a:t>“Mighty God” (Isa. 9:6</a:t>
                      </a:r>
                      <a:r>
                        <a:rPr lang="en-GB" sz="2000" baseline="0" dirty="0" smtClean="0">
                          <a:latin typeface="Calibri" pitchFamily="34" charset="0"/>
                        </a:rPr>
                        <a:t>)</a:t>
                      </a:r>
                      <a:endParaRPr lang="en-AU" sz="2000" b="0" i="0" baseline="0" dirty="0">
                        <a:solidFill>
                          <a:schemeClr val="bg2">
                            <a:lumMod val="75000"/>
                          </a:schemeClr>
                        </a:solidFill>
                        <a:latin typeface="Calibri" pitchFamily="34" charset="0"/>
                        <a:ea typeface="Calibri"/>
                      </a:endParaRPr>
                    </a:p>
                  </a:txBody>
                  <a:tcPr marL="68580" marR="68580" marT="0" marB="0">
                    <a:solidFill>
                      <a:schemeClr val="accent1">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0000">
              <a:schemeClr val="bg2">
                <a:lumMod val="10000"/>
              </a:schemeClr>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000100" y="1500174"/>
            <a:ext cx="7572428" cy="4524315"/>
          </a:xfrm>
          <a:prstGeom prst="rect">
            <a:avLst/>
          </a:prstGeom>
          <a:noFill/>
        </p:spPr>
        <p:txBody>
          <a:bodyPr wrap="square" rtlCol="0">
            <a:spAutoFit/>
          </a:bodyPr>
          <a:lstStyle/>
          <a:p>
            <a:pPr algn="just">
              <a:lnSpc>
                <a:spcPct val="150000"/>
              </a:lnSpc>
            </a:pPr>
            <a:r>
              <a:rPr lang="en-AU" sz="2400" dirty="0" smtClean="0">
                <a:solidFill>
                  <a:schemeClr val="bg2">
                    <a:lumMod val="75000"/>
                  </a:schemeClr>
                </a:solidFill>
              </a:rPr>
              <a:t>Antiochus IV </a:t>
            </a:r>
            <a:r>
              <a:rPr lang="en-AU" sz="2400" dirty="0" err="1" smtClean="0">
                <a:solidFill>
                  <a:schemeClr val="bg2">
                    <a:lumMod val="75000"/>
                  </a:schemeClr>
                </a:solidFill>
              </a:rPr>
              <a:t>Epiphanes</a:t>
            </a:r>
            <a:r>
              <a:rPr lang="en-AU" sz="2400" dirty="0" smtClean="0">
                <a:solidFill>
                  <a:schemeClr val="bg2">
                    <a:lumMod val="75000"/>
                  </a:schemeClr>
                </a:solidFill>
              </a:rPr>
              <a:t> assumed divine epithets, which no other Hellenistic king had done, such as </a:t>
            </a:r>
            <a:r>
              <a:rPr lang="en-AU" sz="2400" b="1" i="1" dirty="0" err="1" smtClean="0">
                <a:solidFill>
                  <a:schemeClr val="bg2">
                    <a:lumMod val="75000"/>
                  </a:schemeClr>
                </a:solidFill>
              </a:rPr>
              <a:t>Theos</a:t>
            </a:r>
            <a:r>
              <a:rPr lang="en-AU" sz="2400" b="1" i="1" dirty="0" smtClean="0">
                <a:solidFill>
                  <a:schemeClr val="bg2">
                    <a:lumMod val="75000"/>
                  </a:schemeClr>
                </a:solidFill>
              </a:rPr>
              <a:t> </a:t>
            </a:r>
            <a:r>
              <a:rPr lang="en-AU" sz="2400" b="1" i="1" dirty="0" err="1" smtClean="0">
                <a:solidFill>
                  <a:schemeClr val="bg2">
                    <a:lumMod val="75000"/>
                  </a:schemeClr>
                </a:solidFill>
              </a:rPr>
              <a:t>Epiphanes</a:t>
            </a:r>
            <a:r>
              <a:rPr lang="en-AU" sz="2400" b="1" i="1" dirty="0" smtClean="0">
                <a:solidFill>
                  <a:schemeClr val="bg2">
                    <a:lumMod val="75000"/>
                  </a:schemeClr>
                </a:solidFill>
              </a:rPr>
              <a:t> </a:t>
            </a:r>
            <a:r>
              <a:rPr lang="en-AU" sz="2400" dirty="0" smtClean="0">
                <a:solidFill>
                  <a:schemeClr val="bg2">
                    <a:lumMod val="75000"/>
                  </a:schemeClr>
                </a:solidFill>
              </a:rPr>
              <a:t>(God Manifest) and after his defeat of Egypt, </a:t>
            </a:r>
            <a:r>
              <a:rPr lang="en-AU" sz="2400" b="1" i="1" dirty="0" err="1" smtClean="0">
                <a:solidFill>
                  <a:schemeClr val="bg2">
                    <a:lumMod val="75000"/>
                  </a:schemeClr>
                </a:solidFill>
              </a:rPr>
              <a:t>Nikephoros</a:t>
            </a:r>
            <a:r>
              <a:rPr lang="en-AU" sz="2400" dirty="0" smtClean="0">
                <a:solidFill>
                  <a:schemeClr val="bg2">
                    <a:lumMod val="75000"/>
                  </a:schemeClr>
                </a:solidFill>
              </a:rPr>
              <a:t> (Bearer of Victory). But his often eccentric behaviour, capricious actions and even insanity led some of his contemporaries to call him </a:t>
            </a:r>
            <a:r>
              <a:rPr lang="en-AU" sz="2400" dirty="0" err="1" smtClean="0">
                <a:solidFill>
                  <a:schemeClr val="bg2">
                    <a:lumMod val="75000"/>
                  </a:schemeClr>
                </a:solidFill>
              </a:rPr>
              <a:t>Epimanes</a:t>
            </a:r>
            <a:r>
              <a:rPr lang="en-AU" sz="2400" dirty="0" smtClean="0">
                <a:solidFill>
                  <a:schemeClr val="bg2">
                    <a:lumMod val="75000"/>
                  </a:schemeClr>
                </a:solidFill>
              </a:rPr>
              <a:t> ("The Mad One"), a word play off of his title </a:t>
            </a:r>
            <a:r>
              <a:rPr lang="en-AU" sz="2400" dirty="0" err="1" smtClean="0">
                <a:solidFill>
                  <a:schemeClr val="bg2">
                    <a:lumMod val="75000"/>
                  </a:schemeClr>
                </a:solidFill>
              </a:rPr>
              <a:t>Epiphanes</a:t>
            </a:r>
            <a:r>
              <a:rPr lang="en-AU" sz="2400" dirty="0" smtClean="0">
                <a:solidFill>
                  <a:schemeClr val="bg2">
                    <a:lumMod val="90000"/>
                  </a:schemeClr>
                </a:solidFill>
              </a:rPr>
              <a:t>.</a:t>
            </a:r>
            <a:endParaRPr lang="en-AU" sz="2400" dirty="0">
              <a:solidFill>
                <a:schemeClr val="bg2">
                  <a:lumMod val="90000"/>
                </a:schemeClr>
              </a:solidFill>
            </a:endParaRPr>
          </a:p>
        </p:txBody>
      </p:sp>
      <p:pic>
        <p:nvPicPr>
          <p:cNvPr id="4" name="Picture 3" descr="antiochus2T.gif"/>
          <p:cNvPicPr>
            <a:picLocks noChangeAspect="1"/>
          </p:cNvPicPr>
          <p:nvPr/>
        </p:nvPicPr>
        <p:blipFill>
          <a:blip r:embed="rId2"/>
          <a:stretch>
            <a:fillRect/>
          </a:stretch>
        </p:blipFill>
        <p:spPr>
          <a:xfrm>
            <a:off x="1" y="0"/>
            <a:ext cx="1571604" cy="18573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30000">
              <a:schemeClr val="bg2">
                <a:lumMod val="10000"/>
              </a:schemeClr>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414" y="228600"/>
            <a:ext cx="7548586" cy="990600"/>
          </a:xfrm>
        </p:spPr>
        <p:txBody>
          <a:bodyPr>
            <a:normAutofit fontScale="90000"/>
          </a:bodyPr>
          <a:lstStyle/>
          <a:p>
            <a:r>
              <a:rPr lang="en-AU" dirty="0" smtClean="0">
                <a:solidFill>
                  <a:schemeClr val="bg2">
                    <a:lumMod val="75000"/>
                  </a:schemeClr>
                </a:solidFill>
              </a:rPr>
              <a:t>Pre-</a:t>
            </a:r>
            <a:r>
              <a:rPr lang="en-AU" dirty="0" err="1" smtClean="0">
                <a:solidFill>
                  <a:schemeClr val="bg2">
                    <a:lumMod val="75000"/>
                  </a:schemeClr>
                </a:solidFill>
              </a:rPr>
              <a:t>Maccabean</a:t>
            </a:r>
            <a:r>
              <a:rPr lang="en-AU" dirty="0" smtClean="0">
                <a:solidFill>
                  <a:schemeClr val="bg2">
                    <a:lumMod val="75000"/>
                  </a:schemeClr>
                </a:solidFill>
              </a:rPr>
              <a:t> origins of Lights </a:t>
            </a:r>
            <a:endParaRPr lang="en-AU" dirty="0">
              <a:solidFill>
                <a:schemeClr val="bg2">
                  <a:lumMod val="75000"/>
                </a:schemeClr>
              </a:solidFill>
            </a:endParaRPr>
          </a:p>
        </p:txBody>
      </p:sp>
      <p:sp>
        <p:nvSpPr>
          <p:cNvPr id="3" name="TextBox 2"/>
          <p:cNvSpPr txBox="1"/>
          <p:nvPr/>
        </p:nvSpPr>
        <p:spPr>
          <a:xfrm>
            <a:off x="857224" y="1714488"/>
            <a:ext cx="7429552" cy="4611519"/>
          </a:xfrm>
          <a:prstGeom prst="rect">
            <a:avLst/>
          </a:prstGeom>
          <a:noFill/>
        </p:spPr>
        <p:txBody>
          <a:bodyPr wrap="square" rtlCol="0">
            <a:spAutoFit/>
          </a:bodyPr>
          <a:lstStyle/>
          <a:p>
            <a:pPr algn="just">
              <a:lnSpc>
                <a:spcPct val="150000"/>
              </a:lnSpc>
            </a:pPr>
            <a:r>
              <a:rPr lang="en-AU" dirty="0" smtClean="0">
                <a:solidFill>
                  <a:schemeClr val="bg2">
                    <a:lumMod val="75000"/>
                  </a:schemeClr>
                </a:solidFill>
              </a:rPr>
              <a:t>The Festival supposedly originated with the rededication of the  Temple in Jerusalem at the time of the </a:t>
            </a:r>
            <a:r>
              <a:rPr lang="en-AU" dirty="0" err="1" smtClean="0">
                <a:solidFill>
                  <a:schemeClr val="bg2">
                    <a:lumMod val="75000"/>
                  </a:schemeClr>
                </a:solidFill>
              </a:rPr>
              <a:t>Maccabean</a:t>
            </a:r>
            <a:r>
              <a:rPr lang="en-AU" dirty="0" smtClean="0">
                <a:solidFill>
                  <a:schemeClr val="bg2">
                    <a:lumMod val="75000"/>
                  </a:schemeClr>
                </a:solidFill>
              </a:rPr>
              <a:t> Revolt of the 2nd century BC. </a:t>
            </a:r>
            <a:r>
              <a:rPr lang="en-GB" dirty="0" smtClean="0">
                <a:solidFill>
                  <a:schemeClr val="bg2">
                    <a:lumMod val="75000"/>
                  </a:schemeClr>
                </a:solidFill>
              </a:rPr>
              <a:t>The pedigree of the feast is however far more ancient as A. </a:t>
            </a:r>
            <a:r>
              <a:rPr lang="en-GB" dirty="0" err="1" smtClean="0">
                <a:solidFill>
                  <a:schemeClr val="bg2">
                    <a:lumMod val="75000"/>
                  </a:schemeClr>
                </a:solidFill>
              </a:rPr>
              <a:t>Edersheim</a:t>
            </a:r>
            <a:r>
              <a:rPr lang="en-GB" dirty="0" smtClean="0">
                <a:solidFill>
                  <a:schemeClr val="bg2">
                    <a:lumMod val="75000"/>
                  </a:schemeClr>
                </a:solidFill>
              </a:rPr>
              <a:t> notes: “From the hesitating language of Josephus we infer that even in his time the real origin of illuminating the Temple was unknown”. </a:t>
            </a:r>
            <a:r>
              <a:rPr lang="en-AU" dirty="0" smtClean="0">
                <a:solidFill>
                  <a:schemeClr val="bg2">
                    <a:lumMod val="75000"/>
                  </a:schemeClr>
                </a:solidFill>
              </a:rPr>
              <a:t>Rabbi Michael </a:t>
            </a:r>
            <a:r>
              <a:rPr lang="en-AU" dirty="0" err="1" smtClean="0">
                <a:solidFill>
                  <a:schemeClr val="bg2">
                    <a:lumMod val="75000"/>
                  </a:schemeClr>
                </a:solidFill>
              </a:rPr>
              <a:t>Graetz</a:t>
            </a:r>
            <a:r>
              <a:rPr lang="en-AU" dirty="0" smtClean="0">
                <a:solidFill>
                  <a:schemeClr val="bg2">
                    <a:lumMod val="75000"/>
                  </a:schemeClr>
                </a:solidFill>
              </a:rPr>
              <a:t> observes that, "No historical source about the </a:t>
            </a:r>
            <a:r>
              <a:rPr lang="en-AU" dirty="0" err="1" smtClean="0">
                <a:solidFill>
                  <a:schemeClr val="bg2">
                    <a:lumMod val="75000"/>
                  </a:schemeClr>
                </a:solidFill>
              </a:rPr>
              <a:t>Maccabean</a:t>
            </a:r>
            <a:r>
              <a:rPr lang="en-AU" dirty="0" smtClean="0">
                <a:solidFill>
                  <a:schemeClr val="bg2">
                    <a:lumMod val="75000"/>
                  </a:schemeClr>
                </a:solidFill>
              </a:rPr>
              <a:t> wars, or of the original celebration of Hanukah mentions 'lamps', YET it is clear from Josephus (Antiquities 12:325), and even more so from the </a:t>
            </a:r>
            <a:r>
              <a:rPr lang="en-AU" dirty="0" err="1" smtClean="0">
                <a:solidFill>
                  <a:schemeClr val="bg2">
                    <a:lumMod val="75000"/>
                  </a:schemeClr>
                </a:solidFill>
              </a:rPr>
              <a:t>Mishnah</a:t>
            </a:r>
            <a:r>
              <a:rPr lang="en-AU" dirty="0" smtClean="0">
                <a:solidFill>
                  <a:schemeClr val="bg2">
                    <a:lumMod val="75000"/>
                  </a:schemeClr>
                </a:solidFill>
              </a:rPr>
              <a:t> (BK 6:6), that it was a universal, well-known and accepted custom of all Jews to light 'Hanukah lamps', special oil lamps for Hanukah, and place them in front of their doors”.</a:t>
            </a:r>
          </a:p>
        </p:txBody>
      </p:sp>
      <p:pic>
        <p:nvPicPr>
          <p:cNvPr id="5" name="Picture 4" descr="Picture1.png"/>
          <p:cNvPicPr>
            <a:picLocks noChangeAspect="1"/>
          </p:cNvPicPr>
          <p:nvPr/>
        </p:nvPicPr>
        <p:blipFill>
          <a:blip r:embed="rId2" cstate="print">
            <a:lum bright="11000" contrast="2000"/>
          </a:blip>
          <a:stretch>
            <a:fillRect/>
          </a:stretch>
        </p:blipFill>
        <p:spPr>
          <a:xfrm>
            <a:off x="0" y="0"/>
            <a:ext cx="1214414" cy="121442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0000">
              <a:schemeClr val="bg2">
                <a:lumMod val="10000"/>
              </a:schemeClr>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857224" y="428604"/>
            <a:ext cx="7215238" cy="5858014"/>
          </a:xfrm>
          <a:prstGeom prst="rect">
            <a:avLst/>
          </a:prstGeom>
          <a:noFill/>
        </p:spPr>
        <p:txBody>
          <a:bodyPr wrap="square" rtlCol="0">
            <a:spAutoFit/>
          </a:bodyPr>
          <a:lstStyle/>
          <a:p>
            <a:pPr algn="just">
              <a:lnSpc>
                <a:spcPct val="150000"/>
              </a:lnSpc>
            </a:pPr>
            <a:r>
              <a:rPr lang="en-AU" dirty="0" smtClean="0">
                <a:solidFill>
                  <a:schemeClr val="bg2">
                    <a:lumMod val="90000"/>
                  </a:schemeClr>
                </a:solidFill>
              </a:rPr>
              <a:t>The eight day festival, with its custom of illuminating the houses, to the miracle that is said to have occurred  at the dedication of the purified Temple. This was that the one small cruse of consecrated oil found unpolluted by the </a:t>
            </a:r>
            <a:r>
              <a:rPr lang="en-AU" dirty="0" err="1" smtClean="0">
                <a:solidFill>
                  <a:schemeClr val="bg2">
                    <a:lumMod val="90000"/>
                  </a:schemeClr>
                </a:solidFill>
              </a:rPr>
              <a:t>Hasmonean</a:t>
            </a:r>
            <a:r>
              <a:rPr lang="en-AU" dirty="0" smtClean="0">
                <a:solidFill>
                  <a:schemeClr val="bg2">
                    <a:lumMod val="90000"/>
                  </a:schemeClr>
                </a:solidFill>
              </a:rPr>
              <a:t> priests when they entered the Temple, it having been sealed and hidden away, lasted for eight days until new oil could be prepared for the lamps of the holy candlestick. However </a:t>
            </a:r>
            <a:r>
              <a:rPr lang="en-AU" dirty="0" err="1" smtClean="0">
                <a:solidFill>
                  <a:schemeClr val="bg2">
                    <a:lumMod val="90000"/>
                  </a:schemeClr>
                </a:solidFill>
              </a:rPr>
              <a:t>Karaite</a:t>
            </a:r>
            <a:r>
              <a:rPr lang="en-AU" dirty="0" smtClean="0">
                <a:solidFill>
                  <a:schemeClr val="bg2">
                    <a:lumMod val="90000"/>
                  </a:schemeClr>
                </a:solidFill>
              </a:rPr>
              <a:t> Jews, who hold to the Torah and reject the oral law of the Rabbi's, point out that the winter solstice festival was  already a pagan festival that  was adopted by the Jews: Such festivals were typically celebrated by the lighting of candles, oil lamps, or other forms of fire in order to help strengthen the “sun god” — who had been growing weaker and weaker as the winter solstice approached — in order that the sun might return and bring back its light and warmth, allowing the crops to grow once again.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945</TotalTime>
  <Words>2438</Words>
  <Application>Microsoft Office PowerPoint</Application>
  <PresentationFormat>On-screen Show (4:3)</PresentationFormat>
  <Paragraphs>94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The FEAST OF DEDICATION </vt:lpstr>
      <vt:lpstr>The Feast of Dedication</vt:lpstr>
      <vt:lpstr>Origins of the Feast</vt:lpstr>
      <vt:lpstr>Slide 4</vt:lpstr>
      <vt:lpstr>Slide 5</vt:lpstr>
      <vt:lpstr>Slide 6</vt:lpstr>
      <vt:lpstr>Slide 7</vt:lpstr>
      <vt:lpstr>Pre-Maccabean origins of Lights </vt:lpstr>
      <vt:lpstr>Slide 9</vt:lpstr>
      <vt:lpstr>Slide 10</vt:lpstr>
      <vt:lpstr>Summary</vt:lpstr>
      <vt:lpstr>Slide 12</vt:lpstr>
      <vt:lpstr>Slide 13</vt:lpstr>
      <vt:lpstr>Slide 14</vt:lpstr>
      <vt:lpstr>Slide 15</vt:lpstr>
      <vt:lpstr>Slide 16</vt:lpstr>
      <vt:lpstr>Slide 17</vt:lpstr>
      <vt:lpstr>Summary</vt:lpstr>
      <vt:lpstr>The Feast of Lights in the New Testament </vt:lpstr>
      <vt:lpstr>Slide 20</vt:lpstr>
      <vt:lpstr>Slide 21</vt:lpstr>
      <vt:lpstr>Summary </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cp:lastModifiedBy>
  <cp:revision>232</cp:revision>
  <dcterms:created xsi:type="dcterms:W3CDTF">2009-02-24T09:59:14Z</dcterms:created>
  <dcterms:modified xsi:type="dcterms:W3CDTF">2009-05-17T09:19:56Z</dcterms:modified>
</cp:coreProperties>
</file>